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20"/>
  </p:notesMasterIdLst>
  <p:sldIdLst>
    <p:sldId id="261" r:id="rId5"/>
    <p:sldId id="509" r:id="rId6"/>
    <p:sldId id="478" r:id="rId7"/>
    <p:sldId id="446" r:id="rId8"/>
    <p:sldId id="418" r:id="rId9"/>
    <p:sldId id="415" r:id="rId10"/>
    <p:sldId id="425" r:id="rId11"/>
    <p:sldId id="517" r:id="rId12"/>
    <p:sldId id="518" r:id="rId13"/>
    <p:sldId id="519" r:id="rId14"/>
    <p:sldId id="511" r:id="rId15"/>
    <p:sldId id="522" r:id="rId16"/>
    <p:sldId id="510" r:id="rId17"/>
    <p:sldId id="438" r:id="rId18"/>
    <p:sldId id="521" r:id="rId1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B-POINSARD Charles" initials="JC" lastIdx="11" clrIdx="0">
    <p:extLst>
      <p:ext uri="{19B8F6BF-5375-455C-9EA6-DF929625EA0E}">
        <p15:presenceInfo xmlns:p15="http://schemas.microsoft.com/office/powerpoint/2012/main" userId="S::Charles.JACOB-POINSARD@mairie-avignon.com::eb45440b-8011-4bd2-9ad4-c6d2df0e62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8030"/>
    <a:srgbClr val="58647C"/>
    <a:srgbClr val="E78F36"/>
    <a:srgbClr val="FBBD00"/>
    <a:srgbClr val="F8D36C"/>
    <a:srgbClr val="E773E1"/>
    <a:srgbClr val="669900"/>
    <a:srgbClr val="9FBDE1"/>
    <a:srgbClr val="003399"/>
    <a:srgbClr val="D3E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6357" autoAdjust="0"/>
  </p:normalViewPr>
  <p:slideViewPr>
    <p:cSldViewPr>
      <p:cViewPr varScale="1">
        <p:scale>
          <a:sx n="110" d="100"/>
          <a:sy n="110" d="100"/>
        </p:scale>
        <p:origin x="300" y="10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9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267081435396065E-2"/>
          <c:y val="9.802867594796022E-2"/>
          <c:w val="0.76776758137984669"/>
          <c:h val="0.74557404749377698"/>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224-4505-95FD-974D2A94F3F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224-4505-95FD-974D2A94F3F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224-4505-95FD-974D2A94F3F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224-4505-95FD-974D2A94F3F8}"/>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1224-4505-95FD-974D2A94F3F8}"/>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1224-4505-95FD-974D2A94F3F8}"/>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1224-4505-95FD-974D2A94F3F8}"/>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1224-4505-95FD-974D2A94F3F8}"/>
              </c:ext>
            </c:extLst>
          </c:dPt>
          <c:dLbls>
            <c:dLbl>
              <c:idx val="0"/>
              <c:layout>
                <c:manualLayout>
                  <c:x val="7.8764064347001811E-2"/>
                  <c:y val="3.426657794353810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6164811633982912"/>
                      <c:h val="0.26148917321640214"/>
                    </c:manualLayout>
                  </c15:layout>
                </c:ext>
                <c:ext xmlns:c16="http://schemas.microsoft.com/office/drawing/2014/chart" uri="{C3380CC4-5D6E-409C-BE32-E72D297353CC}">
                  <c16:uniqueId val="{00000001-1224-4505-95FD-974D2A94F3F8}"/>
                </c:ext>
              </c:extLst>
            </c:dLbl>
            <c:dLbl>
              <c:idx val="1"/>
              <c:layout>
                <c:manualLayout>
                  <c:x val="2.4679855921801271E-2"/>
                  <c:y val="1.2935021886683712E-2"/>
                </c:manualLayout>
              </c:layout>
              <c:numFmt formatCode="0.0%" sourceLinked="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7259"/>
                        <a:gd name="adj2" fmla="val 98108"/>
                      </a:avLst>
                    </a:prstGeom>
                    <a:noFill/>
                    <a:ln>
                      <a:noFill/>
                    </a:ln>
                  </c15:spPr>
                  <c15:layout>
                    <c:manualLayout>
                      <c:w val="0.2581302704908674"/>
                      <c:h val="0.17715156293107187"/>
                    </c:manualLayout>
                  </c15:layout>
                </c:ext>
                <c:ext xmlns:c16="http://schemas.microsoft.com/office/drawing/2014/chart" uri="{C3380CC4-5D6E-409C-BE32-E72D297353CC}">
                  <c16:uniqueId val="{00000003-1224-4505-95FD-974D2A94F3F8}"/>
                </c:ext>
              </c:extLst>
            </c:dLbl>
            <c:dLbl>
              <c:idx val="2"/>
              <c:layout>
                <c:manualLayout>
                  <c:x val="-4.0720676717687129E-2"/>
                  <c:y val="-0.2121693613957307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224-4505-95FD-974D2A94F3F8}"/>
                </c:ext>
              </c:extLst>
            </c:dLbl>
            <c:dLbl>
              <c:idx val="3"/>
              <c:layout>
                <c:manualLayout>
                  <c:x val="2.0676497175312544E-2"/>
                  <c:y val="-2.6920323124789467E-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555746696422895"/>
                      <c:h val="0.22224314452026811"/>
                    </c:manualLayout>
                  </c15:layout>
                </c:ext>
                <c:ext xmlns:c16="http://schemas.microsoft.com/office/drawing/2014/chart" uri="{C3380CC4-5D6E-409C-BE32-E72D297353CC}">
                  <c16:uniqueId val="{00000007-1224-4505-95FD-974D2A94F3F8}"/>
                </c:ext>
              </c:extLst>
            </c:dLbl>
            <c:dLbl>
              <c:idx val="4"/>
              <c:layout>
                <c:manualLayout>
                  <c:x val="0.2059470107349286"/>
                  <c:y val="3.912123651455639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224-4505-95FD-974D2A94F3F8}"/>
                </c:ext>
              </c:extLst>
            </c:dLbl>
            <c:dLbl>
              <c:idx val="5"/>
              <c:layout>
                <c:manualLayout>
                  <c:x val="0.10330420418181367"/>
                  <c:y val="4.209369728693304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870140040163471"/>
                      <c:h val="0.19021928635861673"/>
                    </c:manualLayout>
                  </c15:layout>
                </c:ext>
                <c:ext xmlns:c16="http://schemas.microsoft.com/office/drawing/2014/chart" uri="{C3380CC4-5D6E-409C-BE32-E72D297353CC}">
                  <c16:uniqueId val="{0000000B-1224-4505-95FD-974D2A94F3F8}"/>
                </c:ext>
              </c:extLst>
            </c:dLbl>
            <c:dLbl>
              <c:idx val="6"/>
              <c:layout>
                <c:manualLayout>
                  <c:x val="7.1958671258749024E-2"/>
                  <c:y val="5.075530487852304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224-4505-95FD-974D2A94F3F8}"/>
                </c:ext>
              </c:extLst>
            </c:dLbl>
            <c:dLbl>
              <c:idx val="7"/>
              <c:layout>
                <c:manualLayout>
                  <c:x val="0.10158871236529275"/>
                  <c:y val="3.045318292711438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224-4505-95FD-974D2A94F3F8}"/>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Feuil2!$C$6:$C$11</c:f>
              <c:strCache>
                <c:ptCount val="6"/>
                <c:pt idx="0">
                  <c:v>Charges à caractère général</c:v>
                </c:pt>
                <c:pt idx="1">
                  <c:v>Charges de personnel</c:v>
                </c:pt>
                <c:pt idx="2">
                  <c:v>Atténuations de produits</c:v>
                </c:pt>
                <c:pt idx="3">
                  <c:v>Autres charges de gestion courante</c:v>
                </c:pt>
                <c:pt idx="4">
                  <c:v>Charges financières</c:v>
                </c:pt>
                <c:pt idx="5">
                  <c:v>Charges exceptionnelles</c:v>
                </c:pt>
              </c:strCache>
            </c:strRef>
          </c:cat>
          <c:val>
            <c:numRef>
              <c:f>Feuil2!$D$6:$D$11</c:f>
              <c:numCache>
                <c:formatCode>0.0</c:formatCode>
                <c:ptCount val="6"/>
                <c:pt idx="0">
                  <c:v>23653210</c:v>
                </c:pt>
                <c:pt idx="1">
                  <c:v>83519902</c:v>
                </c:pt>
                <c:pt idx="2">
                  <c:v>383283</c:v>
                </c:pt>
                <c:pt idx="3">
                  <c:v>29114335</c:v>
                </c:pt>
                <c:pt idx="4">
                  <c:v>3095349</c:v>
                </c:pt>
                <c:pt idx="5">
                  <c:v>383908</c:v>
                </c:pt>
              </c:numCache>
            </c:numRef>
          </c:val>
          <c:extLst>
            <c:ext xmlns:c16="http://schemas.microsoft.com/office/drawing/2014/chart" uri="{C3380CC4-5D6E-409C-BE32-E72D297353CC}">
              <c16:uniqueId val="{00000010-1224-4505-95FD-974D2A94F3F8}"/>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1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267081435396065E-2"/>
          <c:y val="9.802867594796022E-2"/>
          <c:w val="0.76776758137984669"/>
          <c:h val="0.74557404749377698"/>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476-4F69-BD2A-C585CCA60C77}"/>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7476-4F69-BD2A-C585CCA60C7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476-4F69-BD2A-C585CCA60C77}"/>
              </c:ext>
            </c:extLst>
          </c:dPt>
          <c:dPt>
            <c:idx val="3"/>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7-7476-4F69-BD2A-C585CCA60C7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7476-4F69-BD2A-C585CCA60C77}"/>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7476-4F69-BD2A-C585CCA60C77}"/>
              </c:ext>
            </c:extLst>
          </c:dPt>
          <c:dPt>
            <c:idx val="6"/>
            <c:bubble3D val="0"/>
            <c:spPr>
              <a:solidFill>
                <a:srgbClr val="E773E1"/>
              </a:solidFill>
              <a:ln w="25400">
                <a:solidFill>
                  <a:schemeClr val="lt1"/>
                </a:solidFill>
              </a:ln>
              <a:effectLst/>
              <a:sp3d contourW="25400">
                <a:contourClr>
                  <a:schemeClr val="lt1"/>
                </a:contourClr>
              </a:sp3d>
            </c:spPr>
            <c:extLst>
              <c:ext xmlns:c16="http://schemas.microsoft.com/office/drawing/2014/chart" uri="{C3380CC4-5D6E-409C-BE32-E72D297353CC}">
                <c16:uniqueId val="{0000000D-7476-4F69-BD2A-C585CCA60C77}"/>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7476-4F69-BD2A-C585CCA60C77}"/>
              </c:ext>
            </c:extLst>
          </c:dPt>
          <c:dLbls>
            <c:dLbl>
              <c:idx val="0"/>
              <c:layout>
                <c:manualLayout>
                  <c:x val="-5.2167169509003609E-2"/>
                  <c:y val="-0.15463770007589711"/>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476-4F69-BD2A-C585CCA60C77}"/>
                </c:ext>
              </c:extLst>
            </c:dLbl>
            <c:dLbl>
              <c:idx val="1"/>
              <c:layout>
                <c:manualLayout>
                  <c:x val="4.9061248806300979E-2"/>
                  <c:y val="-0.14792336549051002"/>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476-4F69-BD2A-C585CCA60C77}"/>
                </c:ext>
              </c:extLst>
            </c:dLbl>
            <c:dLbl>
              <c:idx val="2"/>
              <c:layout>
                <c:manualLayout>
                  <c:x val="-0.11094143792911107"/>
                  <c:y val="-1.6429814670606779E-2"/>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476-4F69-BD2A-C585CCA60C77}"/>
                </c:ext>
              </c:extLst>
            </c:dLbl>
            <c:dLbl>
              <c:idx val="3"/>
              <c:layout>
                <c:manualLayout>
                  <c:x val="6.3492945228307965E-2"/>
                  <c:y val="7.613295731778596E-3"/>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476-4F69-BD2A-C585CCA60C77}"/>
                </c:ext>
              </c:extLst>
            </c:dLbl>
            <c:dLbl>
              <c:idx val="4"/>
              <c:layout>
                <c:manualLayout>
                  <c:x val="2.3651056050071968E-2"/>
                  <c:y val="4.3462010860039819E-2"/>
                </c:manualLayout>
              </c:layout>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6984572044420984"/>
                      <c:h val="0.23870967741935484"/>
                    </c:manualLayout>
                  </c15:layout>
                </c:ext>
                <c:ext xmlns:c16="http://schemas.microsoft.com/office/drawing/2014/chart" uri="{C3380CC4-5D6E-409C-BE32-E72D297353CC}">
                  <c16:uniqueId val="{00000009-7476-4F69-BD2A-C585CCA60C77}"/>
                </c:ext>
              </c:extLst>
            </c:dLbl>
            <c:dLbl>
              <c:idx val="5"/>
              <c:layout>
                <c:manualLayout>
                  <c:x val="-1.8342406399288969E-2"/>
                  <c:y val="8.8821783537416862E-2"/>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476-4F69-BD2A-C585CCA60C77}"/>
                </c:ext>
              </c:extLst>
            </c:dLbl>
            <c:dLbl>
              <c:idx val="6"/>
              <c:layout>
                <c:manualLayout>
                  <c:x val="7.1958671258749024E-2"/>
                  <c:y val="5.0755304878523045E-3"/>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476-4F69-BD2A-C585CCA60C77}"/>
                </c:ext>
              </c:extLst>
            </c:dLbl>
            <c:dLbl>
              <c:idx val="7"/>
              <c:layout>
                <c:manualLayout>
                  <c:x val="0.10158871236529275"/>
                  <c:y val="3.0453182927114384E-2"/>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476-4F69-BD2A-C585CCA60C77}"/>
                </c:ext>
              </c:extLst>
            </c:dLbl>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Feuil2!$C$6:$C$13</c:f>
              <c:strCache>
                <c:ptCount val="8"/>
                <c:pt idx="0">
                  <c:v>Atténuation de charges</c:v>
                </c:pt>
                <c:pt idx="1">
                  <c:v>Impôts locaux</c:v>
                </c:pt>
                <c:pt idx="2">
                  <c:v>Autres produits</c:v>
                </c:pt>
                <c:pt idx="3">
                  <c:v>Produits des services</c:v>
                </c:pt>
                <c:pt idx="4">
                  <c:v>Attributions de compensation</c:v>
                </c:pt>
                <c:pt idx="5">
                  <c:v>Autres impôts</c:v>
                </c:pt>
                <c:pt idx="6">
                  <c:v>Dotations</c:v>
                </c:pt>
                <c:pt idx="7">
                  <c:v>Produits exceptionnels et financiers</c:v>
                </c:pt>
              </c:strCache>
            </c:strRef>
          </c:cat>
          <c:val>
            <c:numRef>
              <c:f>Feuil2!$D$6:$D$13</c:f>
              <c:numCache>
                <c:formatCode>0.0</c:formatCode>
                <c:ptCount val="8"/>
                <c:pt idx="0">
                  <c:v>696605</c:v>
                </c:pt>
                <c:pt idx="1">
                  <c:v>70239485</c:v>
                </c:pt>
                <c:pt idx="2">
                  <c:v>3248146</c:v>
                </c:pt>
                <c:pt idx="3">
                  <c:v>4944879</c:v>
                </c:pt>
                <c:pt idx="4">
                  <c:v>37620072</c:v>
                </c:pt>
                <c:pt idx="5">
                  <c:v>11226770.939999999</c:v>
                </c:pt>
                <c:pt idx="6">
                  <c:v>36574414.899999999</c:v>
                </c:pt>
                <c:pt idx="7">
                  <c:v>133326.74</c:v>
                </c:pt>
              </c:numCache>
            </c:numRef>
          </c:val>
          <c:extLst>
            <c:ext xmlns:c16="http://schemas.microsoft.com/office/drawing/2014/chart" uri="{C3380CC4-5D6E-409C-BE32-E72D297353CC}">
              <c16:uniqueId val="{00000010-7476-4F69-BD2A-C585CCA60C77}"/>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sz="2000" b="1" dirty="0">
                <a:solidFill>
                  <a:schemeClr val="tx1"/>
                </a:solidFill>
              </a:rPr>
              <a:t>Dépenses d’équipement</a:t>
            </a:r>
            <a:r>
              <a:rPr lang="fr-FR" sz="2000" b="1" baseline="0" dirty="0">
                <a:solidFill>
                  <a:schemeClr val="tx1"/>
                </a:solidFill>
              </a:rPr>
              <a:t> agrégées </a:t>
            </a:r>
          </a:p>
          <a:p>
            <a:pPr>
              <a:defRPr b="1"/>
            </a:pPr>
            <a:r>
              <a:rPr lang="fr-FR" sz="2000" b="1" baseline="0" dirty="0">
                <a:solidFill>
                  <a:schemeClr val="tx1"/>
                </a:solidFill>
              </a:rPr>
              <a:t>(budget principal + activités aquatiques, en M€</a:t>
            </a:r>
            <a:r>
              <a:rPr lang="fr-FR" sz="1600" b="1" baseline="0" dirty="0">
                <a:solidFill>
                  <a:schemeClr val="tx1"/>
                </a:solidFill>
              </a:rPr>
              <a:t>)</a:t>
            </a:r>
            <a:endParaRPr lang="fr-FR" sz="1600"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Feuil1!$C$6</c:f>
              <c:strCache>
                <c:ptCount val="1"/>
                <c:pt idx="0">
                  <c:v>Budget principal</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Feuil1!$F$5:$M$5</c:f>
              <c:numCache>
                <c:formatCode>General</c:formatCode>
                <c:ptCount val="8"/>
                <c:pt idx="0">
                  <c:v>2014</c:v>
                </c:pt>
                <c:pt idx="1">
                  <c:v>2015</c:v>
                </c:pt>
                <c:pt idx="2">
                  <c:v>2016</c:v>
                </c:pt>
                <c:pt idx="3">
                  <c:v>2017</c:v>
                </c:pt>
                <c:pt idx="4">
                  <c:v>2018</c:v>
                </c:pt>
                <c:pt idx="5">
                  <c:v>2019</c:v>
                </c:pt>
                <c:pt idx="6">
                  <c:v>2020</c:v>
                </c:pt>
                <c:pt idx="7">
                  <c:v>2021</c:v>
                </c:pt>
              </c:numCache>
            </c:numRef>
          </c:cat>
          <c:val>
            <c:numRef>
              <c:f>Feuil1!$F$6:$M$6</c:f>
              <c:numCache>
                <c:formatCode>_-* #\ ##0.0\ _€_-;\-* #\ ##0.0\ _€_-;_-* "-"??\ _€_-;_-@_-</c:formatCode>
                <c:ptCount val="8"/>
                <c:pt idx="0">
                  <c:v>33.080398880000004</c:v>
                </c:pt>
                <c:pt idx="1">
                  <c:v>32.402059300000005</c:v>
                </c:pt>
                <c:pt idx="2">
                  <c:v>29.439758340000001</c:v>
                </c:pt>
                <c:pt idx="3">
                  <c:v>32.218299860000009</c:v>
                </c:pt>
                <c:pt idx="4">
                  <c:v>32.321249129999998</c:v>
                </c:pt>
                <c:pt idx="5">
                  <c:v>42.5</c:v>
                </c:pt>
                <c:pt idx="6">
                  <c:v>43.9</c:v>
                </c:pt>
                <c:pt idx="7">
                  <c:v>34.799999999999997</c:v>
                </c:pt>
              </c:numCache>
            </c:numRef>
          </c:val>
          <c:extLst>
            <c:ext xmlns:c16="http://schemas.microsoft.com/office/drawing/2014/chart" uri="{C3380CC4-5D6E-409C-BE32-E72D297353CC}">
              <c16:uniqueId val="{00000000-5F76-4DC2-AAAA-FDD1F392DA98}"/>
            </c:ext>
          </c:extLst>
        </c:ser>
        <c:ser>
          <c:idx val="1"/>
          <c:order val="1"/>
          <c:tx>
            <c:strRef>
              <c:f>Feuil1!$C$7</c:f>
              <c:strCache>
                <c:ptCount val="1"/>
                <c:pt idx="0">
                  <c:v>Activités aquatiques</c:v>
                </c:pt>
              </c:strCache>
            </c:strRef>
          </c:tx>
          <c:spPr>
            <a:solidFill>
              <a:schemeClr val="accent5">
                <a:tint val="77000"/>
              </a:schemeClr>
            </a:solidFill>
            <a:ln>
              <a:noFill/>
            </a:ln>
            <a:effectLst/>
          </c:spPr>
          <c:invertIfNegative val="0"/>
          <c:dLbls>
            <c:dLbl>
              <c:idx val="7"/>
              <c:layout>
                <c:manualLayout>
                  <c:x val="-1.9847620285957253E-3"/>
                  <c:y val="-9.4277623550000616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layout>
                    <c:manualLayout>
                      <c:w val="4.4162727949209203E-2"/>
                      <c:h val="7.2013038200619092E-2"/>
                    </c:manualLayout>
                  </c15:layout>
                </c:ext>
                <c:ext xmlns:c16="http://schemas.microsoft.com/office/drawing/2014/chart" uri="{C3380CC4-5D6E-409C-BE32-E72D297353CC}">
                  <c16:uniqueId val="{00000002-8E8D-46FF-9057-D5468CAC6FF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Feuil1!$F$5:$M$5</c:f>
              <c:numCache>
                <c:formatCode>General</c:formatCode>
                <c:ptCount val="8"/>
                <c:pt idx="0">
                  <c:v>2014</c:v>
                </c:pt>
                <c:pt idx="1">
                  <c:v>2015</c:v>
                </c:pt>
                <c:pt idx="2">
                  <c:v>2016</c:v>
                </c:pt>
                <c:pt idx="3">
                  <c:v>2017</c:v>
                </c:pt>
                <c:pt idx="4">
                  <c:v>2018</c:v>
                </c:pt>
                <c:pt idx="5">
                  <c:v>2019</c:v>
                </c:pt>
                <c:pt idx="6">
                  <c:v>2020</c:v>
                </c:pt>
                <c:pt idx="7">
                  <c:v>2021</c:v>
                </c:pt>
              </c:numCache>
            </c:numRef>
          </c:cat>
          <c:val>
            <c:numRef>
              <c:f>Feuil1!$F$7:$M$7</c:f>
              <c:numCache>
                <c:formatCode>General</c:formatCode>
                <c:ptCount val="8"/>
                <c:pt idx="4" formatCode="#\ ##0.0_ ;\-#\ ##0.0\ ">
                  <c:v>3.28013756</c:v>
                </c:pt>
                <c:pt idx="5" formatCode="#\ ##0.0_ ;\-#\ ##0.0\ ">
                  <c:v>10.199999999999999</c:v>
                </c:pt>
                <c:pt idx="6">
                  <c:v>6.2</c:v>
                </c:pt>
                <c:pt idx="7">
                  <c:v>1.2</c:v>
                </c:pt>
              </c:numCache>
            </c:numRef>
          </c:val>
          <c:extLst>
            <c:ext xmlns:c16="http://schemas.microsoft.com/office/drawing/2014/chart" uri="{C3380CC4-5D6E-409C-BE32-E72D297353CC}">
              <c16:uniqueId val="{00000001-8E8D-46FF-9057-D5468CAC6FF5}"/>
            </c:ext>
          </c:extLst>
        </c:ser>
        <c:dLbls>
          <c:dLblPos val="ctr"/>
          <c:showLegendKey val="0"/>
          <c:showVal val="1"/>
          <c:showCatName val="0"/>
          <c:showSerName val="0"/>
          <c:showPercent val="0"/>
          <c:showBubbleSize val="0"/>
        </c:dLbls>
        <c:gapWidth val="70"/>
        <c:overlap val="100"/>
        <c:axId val="423389176"/>
        <c:axId val="287203384"/>
      </c:barChart>
      <c:catAx>
        <c:axId val="423389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287203384"/>
        <c:crosses val="autoZero"/>
        <c:auto val="1"/>
        <c:lblAlgn val="ctr"/>
        <c:lblOffset val="100"/>
        <c:noMultiLvlLbl val="0"/>
      </c:catAx>
      <c:valAx>
        <c:axId val="287203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423389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1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250256284655237E-2"/>
          <c:y val="5.5862328321551462E-2"/>
          <c:w val="0.92681098375500459"/>
          <c:h val="0.90172802386503814"/>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EA3-4AFA-ACC7-37677F34F93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EA3-4AFA-ACC7-37677F34F93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EA3-4AFA-ACC7-37677F34F93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EA3-4AFA-ACC7-37677F34F93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3EA3-4AFA-ACC7-37677F34F931}"/>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3EA3-4AFA-ACC7-37677F34F931}"/>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3EA3-4AFA-ACC7-37677F34F931}"/>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3EA3-4AFA-ACC7-37677F34F931}"/>
              </c:ext>
            </c:extLst>
          </c:dPt>
          <c:dLbls>
            <c:dLbl>
              <c:idx val="0"/>
              <c:layout>
                <c:manualLayout>
                  <c:x val="-2.8116811467977863E-2"/>
                  <c:y val="-0.15463770007589711"/>
                </c:manualLayout>
              </c:layout>
              <c:dLblPos val="outEnd"/>
              <c:showLegendKey val="0"/>
              <c:showVal val="0"/>
              <c:showCatName val="1"/>
              <c:showSerName val="0"/>
              <c:showPercent val="1"/>
              <c:showBubbleSize val="0"/>
              <c:extLst>
                <c:ext xmlns:c15="http://schemas.microsoft.com/office/drawing/2012/chart" uri="{CE6537A1-D6FC-4f65-9D91-7224C49458BB}">
                  <c15:layout>
                    <c:manualLayout>
                      <c:w val="0.24842347062447606"/>
                      <c:h val="0.20255826868749338"/>
                    </c:manualLayout>
                  </c15:layout>
                </c:ext>
                <c:ext xmlns:c16="http://schemas.microsoft.com/office/drawing/2014/chart" uri="{C3380CC4-5D6E-409C-BE32-E72D297353CC}">
                  <c16:uniqueId val="{00000001-3EA3-4AFA-ACC7-37677F34F931}"/>
                </c:ext>
              </c:extLst>
            </c:dLbl>
            <c:dLbl>
              <c:idx val="1"/>
              <c:layout>
                <c:manualLayout>
                  <c:x val="1.7708947895341156E-4"/>
                  <c:y val="-1.546279158267285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9008767459138896"/>
                      <c:h val="0.17436581983639912"/>
                    </c:manualLayout>
                  </c15:layout>
                </c:ext>
                <c:ext xmlns:c16="http://schemas.microsoft.com/office/drawing/2014/chart" uri="{C3380CC4-5D6E-409C-BE32-E72D297353CC}">
                  <c16:uniqueId val="{00000003-3EA3-4AFA-ACC7-37677F34F931}"/>
                </c:ext>
              </c:extLst>
            </c:dLbl>
            <c:dLbl>
              <c:idx val="2"/>
              <c:layout>
                <c:manualLayout>
                  <c:x val="-7.5762837791965715E-2"/>
                  <c:y val="6.3662486907571213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7113670982664926"/>
                      <c:h val="0.16664761956377025"/>
                    </c:manualLayout>
                  </c15:layout>
                </c:ext>
                <c:ext xmlns:c16="http://schemas.microsoft.com/office/drawing/2014/chart" uri="{C3380CC4-5D6E-409C-BE32-E72D297353CC}">
                  <c16:uniqueId val="{00000005-3EA3-4AFA-ACC7-37677F34F931}"/>
                </c:ext>
              </c:extLst>
            </c:dLbl>
            <c:dLbl>
              <c:idx val="3"/>
              <c:layout>
                <c:manualLayout>
                  <c:x val="-2.185888492913074E-2"/>
                  <c:y val="-3.400744368635667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EA3-4AFA-ACC7-37677F34F931}"/>
                </c:ext>
              </c:extLst>
            </c:dLbl>
            <c:dLbl>
              <c:idx val="4"/>
              <c:layout>
                <c:manualLayout>
                  <c:x val="2.6452005268337565E-2"/>
                  <c:y val="3.136525936949864E-2"/>
                </c:manualLayout>
              </c:layout>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7544761888074104"/>
                      <c:h val="0.21451617443827248"/>
                    </c:manualLayout>
                  </c15:layout>
                </c:ext>
                <c:ext xmlns:c16="http://schemas.microsoft.com/office/drawing/2014/chart" uri="{C3380CC4-5D6E-409C-BE32-E72D297353CC}">
                  <c16:uniqueId val="{00000009-3EA3-4AFA-ACC7-37677F34F931}"/>
                </c:ext>
              </c:extLst>
            </c:dLbl>
            <c:dLbl>
              <c:idx val="5"/>
              <c:layout>
                <c:manualLayout>
                  <c:x val="-0.20049971361609639"/>
                  <c:y val="-0.24987835381191439"/>
                </c:manualLayout>
              </c:layout>
              <c:tx>
                <c:rich>
                  <a:bodyPr/>
                  <a:lstStyle/>
                  <a:p>
                    <a:r>
                      <a:rPr lang="fr-FR" baseline="0" dirty="0"/>
                      <a:t>6/ Avignon, Terre de proximité 
</a:t>
                    </a:r>
                    <a:fld id="{B4C31A32-F057-4213-BBB5-D275101EE9CE}" type="PERCENTAGE">
                      <a:rPr lang="fr-FR" baseline="0" smtClean="0"/>
                      <a:pPr/>
                      <a:t>[POURCENTAGE]</a:t>
                    </a:fld>
                    <a:endParaRPr lang="fr-FR"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0729241469919171"/>
                      <c:h val="0.2130746383308611"/>
                    </c:manualLayout>
                  </c15:layout>
                  <c15:dlblFieldTable/>
                  <c15:showDataLabelsRange val="0"/>
                </c:ext>
                <c:ext xmlns:c16="http://schemas.microsoft.com/office/drawing/2014/chart" uri="{C3380CC4-5D6E-409C-BE32-E72D297353CC}">
                  <c16:uniqueId val="{0000000B-3EA3-4AFA-ACC7-37677F34F931}"/>
                </c:ext>
              </c:extLst>
            </c:dLbl>
            <c:dLbl>
              <c:idx val="6"/>
              <c:layout>
                <c:manualLayout>
                  <c:x val="7.1958671258749024E-2"/>
                  <c:y val="5.0755304878523045E-3"/>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EA3-4AFA-ACC7-37677F34F931}"/>
                </c:ext>
              </c:extLst>
            </c:dLbl>
            <c:dLbl>
              <c:idx val="7"/>
              <c:layout>
                <c:manualLayout>
                  <c:x val="0.10158871236529275"/>
                  <c:y val="3.0453182927114384E-2"/>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3EA3-4AFA-ACC7-37677F34F931}"/>
                </c:ext>
              </c:extLst>
            </c:dLbl>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Feuil2!$C$6:$C$13</c:f>
              <c:strCache>
                <c:ptCount val="6"/>
                <c:pt idx="0">
                  <c:v>1/ Avignon, Terre d'ambitions 2030</c:v>
                </c:pt>
                <c:pt idx="1">
                  <c:v>2/ Avignon, Terre de transitions 2030</c:v>
                </c:pt>
                <c:pt idx="2">
                  <c:v>3/ Avignon, Terre de solidarités</c:v>
                </c:pt>
                <c:pt idx="3">
                  <c:v>4/ Avignon, Terre de cultures 2025</c:v>
                </c:pt>
                <c:pt idx="4">
                  <c:v>5/ Avignon, Terre de jeux 2024</c:v>
                </c:pt>
                <c:pt idx="5">
                  <c:v>6/ Avigon, Terre de proximités</c:v>
                </c:pt>
              </c:strCache>
            </c:strRef>
          </c:cat>
          <c:val>
            <c:numRef>
              <c:f>Feuil2!$D$6:$D$13</c:f>
              <c:numCache>
                <c:formatCode>0.0</c:formatCode>
                <c:ptCount val="8"/>
                <c:pt idx="0">
                  <c:v>2.5</c:v>
                </c:pt>
                <c:pt idx="1">
                  <c:v>2.5</c:v>
                </c:pt>
                <c:pt idx="2">
                  <c:v>1.9</c:v>
                </c:pt>
                <c:pt idx="3">
                  <c:v>2.5</c:v>
                </c:pt>
                <c:pt idx="4">
                  <c:v>1.1000000000000001</c:v>
                </c:pt>
                <c:pt idx="5">
                  <c:v>3.8</c:v>
                </c:pt>
              </c:numCache>
            </c:numRef>
          </c:val>
          <c:extLst>
            <c:ext xmlns:c16="http://schemas.microsoft.com/office/drawing/2014/chart" uri="{C3380CC4-5D6E-409C-BE32-E72D297353CC}">
              <c16:uniqueId val="{00000010-3EA3-4AFA-ACC7-37677F34F931}"/>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1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250256284655237E-2"/>
          <c:y val="5.5862328321551462E-2"/>
          <c:w val="0.8539480461766874"/>
          <c:h val="0.8299067183051298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476-4F69-BD2A-C585CCA60C7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476-4F69-BD2A-C585CCA60C7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476-4F69-BD2A-C585CCA60C7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476-4F69-BD2A-C585CCA60C7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7476-4F69-BD2A-C585CCA60C77}"/>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7476-4F69-BD2A-C585CCA60C77}"/>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7476-4F69-BD2A-C585CCA60C77}"/>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7476-4F69-BD2A-C585CCA60C77}"/>
              </c:ext>
            </c:extLst>
          </c:dPt>
          <c:dLbls>
            <c:dLbl>
              <c:idx val="0"/>
              <c:layout>
                <c:manualLayout>
                  <c:x val="-2.8116811467977863E-2"/>
                  <c:y val="-0.15463770007589711"/>
                </c:manualLayout>
              </c:layout>
              <c:dLblPos val="outEnd"/>
              <c:showLegendKey val="0"/>
              <c:showVal val="0"/>
              <c:showCatName val="1"/>
              <c:showSerName val="0"/>
              <c:showPercent val="1"/>
              <c:showBubbleSize val="0"/>
              <c:extLst>
                <c:ext xmlns:c15="http://schemas.microsoft.com/office/drawing/2012/chart" uri="{CE6537A1-D6FC-4f65-9D91-7224C49458BB}">
                  <c15:layout>
                    <c:manualLayout>
                      <c:w val="0.24842347062447606"/>
                      <c:h val="0.20255826868749338"/>
                    </c:manualLayout>
                  </c15:layout>
                </c:ext>
                <c:ext xmlns:c16="http://schemas.microsoft.com/office/drawing/2014/chart" uri="{C3380CC4-5D6E-409C-BE32-E72D297353CC}">
                  <c16:uniqueId val="{00000001-7476-4F69-BD2A-C585CCA60C77}"/>
                </c:ext>
              </c:extLst>
            </c:dLbl>
            <c:dLbl>
              <c:idx val="1"/>
              <c:layout>
                <c:manualLayout>
                  <c:x val="0.12161543288119502"/>
                  <c:y val="0.14763134705868161"/>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179731923725647"/>
                      <c:h val="0.10553693915717335"/>
                    </c:manualLayout>
                  </c15:layout>
                </c:ext>
                <c:ext xmlns:c16="http://schemas.microsoft.com/office/drawing/2014/chart" uri="{C3380CC4-5D6E-409C-BE32-E72D297353CC}">
                  <c16:uniqueId val="{00000003-7476-4F69-BD2A-C585CCA60C77}"/>
                </c:ext>
              </c:extLst>
            </c:dLbl>
            <c:dLbl>
              <c:idx val="2"/>
              <c:layout>
                <c:manualLayout>
                  <c:x val="-0.19720110013028855"/>
                  <c:y val="-0.34721406625007945"/>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912855642302369"/>
                      <c:h val="0.20255826868749338"/>
                    </c:manualLayout>
                  </c15:layout>
                </c:ext>
                <c:ext xmlns:c16="http://schemas.microsoft.com/office/drawing/2014/chart" uri="{C3380CC4-5D6E-409C-BE32-E72D297353CC}">
                  <c16:uniqueId val="{00000005-7476-4F69-BD2A-C585CCA60C77}"/>
                </c:ext>
              </c:extLst>
            </c:dLbl>
            <c:dLbl>
              <c:idx val="3"/>
              <c:layout>
                <c:manualLayout>
                  <c:x val="0.1242046338285645"/>
                  <c:y val="3.781380448672027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476-4F69-BD2A-C585CCA60C77}"/>
                </c:ext>
              </c:extLst>
            </c:dLbl>
            <c:dLbl>
              <c:idx val="4"/>
              <c:layout>
                <c:manualLayout>
                  <c:x val="2.6452005268337565E-2"/>
                  <c:y val="3.136525936949864E-2"/>
                </c:manualLayout>
              </c:layout>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7544761888074104"/>
                      <c:h val="0.21451617443827248"/>
                    </c:manualLayout>
                  </c15:layout>
                </c:ext>
                <c:ext xmlns:c16="http://schemas.microsoft.com/office/drawing/2014/chart" uri="{C3380CC4-5D6E-409C-BE32-E72D297353CC}">
                  <c16:uniqueId val="{00000009-7476-4F69-BD2A-C585CCA60C77}"/>
                </c:ext>
              </c:extLst>
            </c:dLbl>
            <c:dLbl>
              <c:idx val="5"/>
              <c:layout>
                <c:manualLayout>
                  <c:x val="-1.8342406399288969E-2"/>
                  <c:y val="8.8821783537416862E-2"/>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476-4F69-BD2A-C585CCA60C77}"/>
                </c:ext>
              </c:extLst>
            </c:dLbl>
            <c:dLbl>
              <c:idx val="6"/>
              <c:layout>
                <c:manualLayout>
                  <c:x val="7.1958671258749024E-2"/>
                  <c:y val="5.0755304878523045E-3"/>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476-4F69-BD2A-C585CCA60C77}"/>
                </c:ext>
              </c:extLst>
            </c:dLbl>
            <c:dLbl>
              <c:idx val="7"/>
              <c:layout>
                <c:manualLayout>
                  <c:x val="0.10158871236529275"/>
                  <c:y val="3.0453182927114384E-2"/>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476-4F69-BD2A-C585CCA60C77}"/>
                </c:ext>
              </c:extLst>
            </c:dLbl>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Feuil2!$C$6:$C$13</c:f>
              <c:strCache>
                <c:ptCount val="4"/>
                <c:pt idx="0">
                  <c:v>Subventions d'investissement</c:v>
                </c:pt>
                <c:pt idx="1">
                  <c:v>Emprunts</c:v>
                </c:pt>
                <c:pt idx="2">
                  <c:v>Dotations, fonds divers et réserves </c:v>
                </c:pt>
                <c:pt idx="3">
                  <c:v>Immobilisations en cours et autres</c:v>
                </c:pt>
              </c:strCache>
            </c:strRef>
          </c:cat>
          <c:val>
            <c:numRef>
              <c:f>Feuil2!$D$6:$D$13</c:f>
              <c:numCache>
                <c:formatCode>0.0</c:formatCode>
                <c:ptCount val="8"/>
                <c:pt idx="0">
                  <c:v>6965348.1600000001</c:v>
                </c:pt>
                <c:pt idx="1">
                  <c:v>23008351.870000001</c:v>
                </c:pt>
                <c:pt idx="2">
                  <c:v>16990049.23</c:v>
                </c:pt>
                <c:pt idx="3">
                  <c:v>144161.63</c:v>
                </c:pt>
              </c:numCache>
            </c:numRef>
          </c:val>
          <c:extLst>
            <c:ext xmlns:c16="http://schemas.microsoft.com/office/drawing/2014/chart" uri="{C3380CC4-5D6E-409C-BE32-E72D297353CC}">
              <c16:uniqueId val="{00000010-7476-4F69-BD2A-C585CCA60C77}"/>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fr-FR" sz="1800" b="1" dirty="0">
                <a:solidFill>
                  <a:schemeClr val="tx1"/>
                </a:solidFill>
              </a:rPr>
              <a:t>Evolution de l’encours de dette</a:t>
            </a:r>
            <a:r>
              <a:rPr lang="fr-FR" sz="1800" b="1" baseline="0" dirty="0">
                <a:solidFill>
                  <a:schemeClr val="tx1"/>
                </a:solidFill>
              </a:rPr>
              <a:t> (M€) </a:t>
            </a:r>
          </a:p>
          <a:p>
            <a:pPr>
              <a:defRPr sz="2000">
                <a:solidFill>
                  <a:schemeClr val="tx1"/>
                </a:solidFill>
              </a:defRPr>
            </a:pPr>
            <a:r>
              <a:rPr lang="fr-FR" sz="1800" b="1" baseline="0" dirty="0">
                <a:solidFill>
                  <a:schemeClr val="tx1"/>
                </a:solidFill>
              </a:rPr>
              <a:t>et de la capacité de désendettement (années)</a:t>
            </a:r>
          </a:p>
        </c:rich>
      </c:tx>
      <c:layout>
        <c:manualLayout>
          <c:xMode val="edge"/>
          <c:yMode val="edge"/>
          <c:x val="0.13793451054458"/>
          <c:y val="3.821042509729427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fr-FR"/>
        </a:p>
      </c:txPr>
    </c:title>
    <c:autoTitleDeleted val="0"/>
    <c:plotArea>
      <c:layout>
        <c:manualLayout>
          <c:layoutTarget val="inner"/>
          <c:xMode val="edge"/>
          <c:yMode val="edge"/>
          <c:x val="9.4976701935079094E-2"/>
          <c:y val="0.20757105677712537"/>
          <c:w val="0.81002584680133582"/>
          <c:h val="0.52517748711652334"/>
        </c:manualLayout>
      </c:layout>
      <c:barChart>
        <c:barDir val="col"/>
        <c:grouping val="stacked"/>
        <c:varyColors val="0"/>
        <c:ser>
          <c:idx val="0"/>
          <c:order val="0"/>
          <c:tx>
            <c:strRef>
              <c:f>Feuil10!$A$3</c:f>
              <c:strCache>
                <c:ptCount val="1"/>
                <c:pt idx="0">
                  <c:v>Encours de dette (Budget principal)</c:v>
                </c:pt>
              </c:strCache>
            </c:strRef>
          </c:tx>
          <c:spPr>
            <a:solidFill>
              <a:srgbClr val="D3E1F1"/>
            </a:solidFill>
            <a:ln>
              <a:solidFill>
                <a:srgbClr val="58647C"/>
              </a:solidFill>
            </a:ln>
            <a:effectLst/>
          </c:spPr>
          <c:invertIfNegative val="0"/>
          <c:dLbls>
            <c:dLbl>
              <c:idx val="0"/>
              <c:layout>
                <c:manualLayout>
                  <c:x val="-6.224798551794899E-3"/>
                  <c:y val="-0.275352575133535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33-475A-A8F7-27F7DF48713E}"/>
                </c:ext>
              </c:extLst>
            </c:dLbl>
            <c:dLbl>
              <c:idx val="1"/>
              <c:layout>
                <c:manualLayout>
                  <c:x val="0"/>
                  <c:y val="-0.267910613643439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33-475A-A8F7-27F7DF48713E}"/>
                </c:ext>
              </c:extLst>
            </c:dLbl>
            <c:dLbl>
              <c:idx val="2"/>
              <c:layout>
                <c:manualLayout>
                  <c:x val="8.2998130926629065E-3"/>
                  <c:y val="-0.26046865215334425"/>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0475306665272484"/>
                      <c:h val="3.9653349136595739E-2"/>
                    </c:manualLayout>
                  </c15:layout>
                </c:ext>
                <c:ext xmlns:c16="http://schemas.microsoft.com/office/drawing/2014/chart" uri="{C3380CC4-5D6E-409C-BE32-E72D297353CC}">
                  <c16:uniqueId val="{00000002-DB33-475A-A8F7-27F7DF48713E}"/>
                </c:ext>
              </c:extLst>
            </c:dLbl>
            <c:dLbl>
              <c:idx val="3"/>
              <c:layout>
                <c:manualLayout>
                  <c:x val="4.149865701196599E-3"/>
                  <c:y val="-0.26046865215334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33-475A-A8F7-27F7DF48713E}"/>
                </c:ext>
              </c:extLst>
            </c:dLbl>
            <c:dLbl>
              <c:idx val="4"/>
              <c:layout>
                <c:manualLayout>
                  <c:x val="2.0748511603285911E-3"/>
                  <c:y val="-0.24176574788379435"/>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fld id="{93CA9A3D-B266-42EF-8C1E-26E9B6DBADAF}" type="VALUE">
                      <a:rPr lang="en-US" sz="1400">
                        <a:solidFill>
                          <a:schemeClr val="tx1"/>
                        </a:solidFill>
                      </a:rPr>
                      <a:pPr>
                        <a:defRPr sz="1400" b="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173686583843625"/>
                      <c:h val="7.4926001332621547E-2"/>
                    </c:manualLayout>
                  </c15:layout>
                  <c15:dlblFieldTable/>
                  <c15:showDataLabelsRange val="0"/>
                </c:ext>
                <c:ext xmlns:c16="http://schemas.microsoft.com/office/drawing/2014/chart" uri="{C3380CC4-5D6E-409C-BE32-E72D297353CC}">
                  <c16:uniqueId val="{00000004-DB33-475A-A8F7-27F7DF48713E}"/>
                </c:ext>
              </c:extLst>
            </c:dLbl>
            <c:dLbl>
              <c:idx val="5"/>
              <c:layout>
                <c:manualLayout>
                  <c:x val="2.0749328505982236E-3"/>
                  <c:y val="-0.25493993379554081"/>
                </c:manualLayout>
              </c:layout>
              <c:tx>
                <c:rich>
                  <a:bodyPr/>
                  <a:lstStyle/>
                  <a:p>
                    <a:fld id="{8E7E0D0C-0421-46FB-8CF3-F873F1F784D0}" type="VALUE">
                      <a:rPr lang="en-US" sz="1400">
                        <a:solidFill>
                          <a:schemeClr val="tx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B33-475A-A8F7-27F7DF48713E}"/>
                </c:ext>
              </c:extLst>
            </c:dLbl>
            <c:dLbl>
              <c:idx val="6"/>
              <c:layout>
                <c:manualLayout>
                  <c:x val="4.149865701196599E-3"/>
                  <c:y val="-0.266150084023267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33-475A-A8F7-27F7DF48713E}"/>
                </c:ext>
              </c:extLst>
            </c:dLbl>
            <c:dLbl>
              <c:idx val="7"/>
              <c:layout>
                <c:manualLayout>
                  <c:x val="-4.149865701196599E-3"/>
                  <c:y val="-0.26852642405918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33-475A-A8F7-27F7DF48713E}"/>
                </c:ext>
              </c:extLst>
            </c:dLbl>
            <c:dLbl>
              <c:idx val="8"/>
              <c:layout>
                <c:manualLayout>
                  <c:x val="2.0749328505982995E-3"/>
                  <c:y val="-0.22099962334074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65-458B-BAC1-60CE044882E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Feuil10!$B$2:$I$2</c:f>
              <c:numCache>
                <c:formatCode>General</c:formatCode>
                <c:ptCount val="8"/>
                <c:pt idx="0">
                  <c:v>2014</c:v>
                </c:pt>
                <c:pt idx="1">
                  <c:v>2015</c:v>
                </c:pt>
                <c:pt idx="2">
                  <c:v>2016</c:v>
                </c:pt>
                <c:pt idx="3">
                  <c:v>2017</c:v>
                </c:pt>
                <c:pt idx="4">
                  <c:v>2018</c:v>
                </c:pt>
                <c:pt idx="5">
                  <c:v>2019</c:v>
                </c:pt>
                <c:pt idx="6">
                  <c:v>2020</c:v>
                </c:pt>
                <c:pt idx="7">
                  <c:v>2021</c:v>
                </c:pt>
              </c:numCache>
            </c:numRef>
          </c:cat>
          <c:val>
            <c:numRef>
              <c:f>Feuil10!$B$3:$I$3</c:f>
              <c:numCache>
                <c:formatCode>#\ ##0.0</c:formatCode>
                <c:ptCount val="8"/>
                <c:pt idx="0">
                  <c:v>186.2</c:v>
                </c:pt>
                <c:pt idx="1">
                  <c:v>184.5</c:v>
                </c:pt>
                <c:pt idx="2">
                  <c:v>178.5</c:v>
                </c:pt>
                <c:pt idx="3">
                  <c:v>173.1</c:v>
                </c:pt>
                <c:pt idx="4">
                  <c:v>164.6</c:v>
                </c:pt>
                <c:pt idx="5">
                  <c:v>174.3</c:v>
                </c:pt>
                <c:pt idx="6">
                  <c:v>186.4</c:v>
                </c:pt>
                <c:pt idx="7">
                  <c:v>190.45699999999999</c:v>
                </c:pt>
              </c:numCache>
            </c:numRef>
          </c:val>
          <c:extLst>
            <c:ext xmlns:c16="http://schemas.microsoft.com/office/drawing/2014/chart" uri="{C3380CC4-5D6E-409C-BE32-E72D297353CC}">
              <c16:uniqueId val="{00000008-DB33-475A-A8F7-27F7DF48713E}"/>
            </c:ext>
          </c:extLst>
        </c:ser>
        <c:dLbls>
          <c:showLegendKey val="0"/>
          <c:showVal val="1"/>
          <c:showCatName val="0"/>
          <c:showSerName val="0"/>
          <c:showPercent val="0"/>
          <c:showBubbleSize val="0"/>
        </c:dLbls>
        <c:gapWidth val="50"/>
        <c:overlap val="100"/>
        <c:axId val="467602608"/>
        <c:axId val="467604176"/>
        <c:extLst>
          <c:ext xmlns:c15="http://schemas.microsoft.com/office/drawing/2012/chart" uri="{02D57815-91ED-43cb-92C2-25804820EDAC}">
            <c15:filteredBarSeries>
              <c15:ser>
                <c:idx val="1"/>
                <c:order val="1"/>
                <c:tx>
                  <c:strRef>
                    <c:extLst>
                      <c:ext uri="{02D57815-91ED-43cb-92C2-25804820EDAC}">
                        <c15:formulaRef>
                          <c15:sqref>Feuil10!$A$4</c15:sqref>
                        </c15:formulaRef>
                      </c:ext>
                    </c:extLst>
                    <c:strCache>
                      <c:ptCount val="1"/>
                      <c:pt idx="0">
                        <c:v>Encours de dette (Stade nautique)</c:v>
                      </c:pt>
                    </c:strCache>
                  </c:strRef>
                </c:tx>
                <c:spPr>
                  <a:solidFill>
                    <a:schemeClr val="accent1"/>
                  </a:solidFill>
                  <a:ln>
                    <a:solidFill>
                      <a:srgbClr val="58647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Feuil10!$B$2:$I$2</c15:sqref>
                        </c15:formulaRef>
                      </c:ext>
                    </c:extLst>
                    <c:numCache>
                      <c:formatCode>General</c:formatCode>
                      <c:ptCount val="8"/>
                      <c:pt idx="0">
                        <c:v>2014</c:v>
                      </c:pt>
                      <c:pt idx="1">
                        <c:v>2015</c:v>
                      </c:pt>
                      <c:pt idx="2">
                        <c:v>2016</c:v>
                      </c:pt>
                      <c:pt idx="3">
                        <c:v>2017</c:v>
                      </c:pt>
                      <c:pt idx="4">
                        <c:v>2018</c:v>
                      </c:pt>
                      <c:pt idx="5">
                        <c:v>2019</c:v>
                      </c:pt>
                      <c:pt idx="6">
                        <c:v>2020</c:v>
                      </c:pt>
                      <c:pt idx="7">
                        <c:v>2021</c:v>
                      </c:pt>
                    </c:numCache>
                  </c:numRef>
                </c:cat>
                <c:val>
                  <c:numRef>
                    <c:extLst>
                      <c:ext uri="{02D57815-91ED-43cb-92C2-25804820EDAC}">
                        <c15:formulaRef>
                          <c15:sqref>Feuil10!$B$4:$I$4</c15:sqref>
                        </c15:formulaRef>
                      </c:ext>
                    </c:extLst>
                    <c:numCache>
                      <c:formatCode>General</c:formatCode>
                      <c:ptCount val="8"/>
                      <c:pt idx="4" formatCode="#\ ##0.0">
                        <c:v>5</c:v>
                      </c:pt>
                      <c:pt idx="5" formatCode="#\ ##0.0">
                        <c:v>12.75</c:v>
                      </c:pt>
                      <c:pt idx="6">
                        <c:v>16.149999999999999</c:v>
                      </c:pt>
                      <c:pt idx="7" formatCode="#\ ##0.0">
                        <c:v>15.55</c:v>
                      </c:pt>
                    </c:numCache>
                  </c:numRef>
                </c:val>
                <c:extLst>
                  <c:ext xmlns:c16="http://schemas.microsoft.com/office/drawing/2014/chart" uri="{C3380CC4-5D6E-409C-BE32-E72D297353CC}">
                    <c16:uniqueId val="{00000012-DB33-475A-A8F7-27F7DF48713E}"/>
                  </c:ext>
                </c:extLst>
              </c15:ser>
            </c15:filteredBarSeries>
          </c:ext>
        </c:extLst>
      </c:barChart>
      <c:lineChart>
        <c:grouping val="standard"/>
        <c:varyColors val="0"/>
        <c:ser>
          <c:idx val="4"/>
          <c:order val="4"/>
          <c:tx>
            <c:strRef>
              <c:f>Feuil10!$A$7</c:f>
              <c:strCache>
                <c:ptCount val="1"/>
                <c:pt idx="0">
                  <c:v>Capacité de désendettement (années)</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dLbl>
              <c:idx val="0"/>
              <c:layout>
                <c:manualLayout>
                  <c:x val="-3.5273858460171108E-2"/>
                  <c:y val="2.3763400359220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7A-411C-A902-FEB722EEC972}"/>
                </c:ext>
              </c:extLst>
            </c:dLbl>
            <c:dLbl>
              <c:idx val="1"/>
              <c:layout>
                <c:manualLayout>
                  <c:x val="-4.772345556376089E-2"/>
                  <c:y val="2.37634003592202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07A-411C-A902-FEB722EEC972}"/>
                </c:ext>
              </c:extLst>
            </c:dLbl>
            <c:dLbl>
              <c:idx val="2"/>
              <c:layout>
                <c:manualLayout>
                  <c:x val="-3.5273858460171129E-2"/>
                  <c:y val="3.5645100538830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A-411C-A902-FEB722EEC972}"/>
                </c:ext>
              </c:extLst>
            </c:dLbl>
            <c:dLbl>
              <c:idx val="3"/>
              <c:layout>
                <c:manualLayout>
                  <c:x val="-2.0749328505982996E-2"/>
                  <c:y val="3.80214405747524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7A-411C-A902-FEB722EEC972}"/>
                </c:ext>
              </c:extLst>
            </c:dLbl>
            <c:dLbl>
              <c:idx val="4"/>
              <c:layout>
                <c:manualLayout>
                  <c:x val="-3.7348791310769389E-2"/>
                  <c:y val="3.5645100538830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A-411C-A902-FEB722EEC972}"/>
                </c:ext>
              </c:extLst>
            </c:dLbl>
            <c:dLbl>
              <c:idx val="5"/>
              <c:layout>
                <c:manualLayout>
                  <c:x val="-2.0749328505983072E-2"/>
                  <c:y val="3.5645100538830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07A-411C-A902-FEB722EEC972}"/>
                </c:ext>
              </c:extLst>
            </c:dLbl>
            <c:dLbl>
              <c:idx val="6"/>
              <c:layout>
                <c:manualLayout>
                  <c:x val="-2.9049059908376345E-2"/>
                  <c:y val="4.9903140754362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07A-411C-A902-FEB722EEC972}"/>
                </c:ext>
              </c:extLst>
            </c:dLbl>
            <c:dLbl>
              <c:idx val="7"/>
              <c:layout>
                <c:manualLayout>
                  <c:x val="-2.6974127057778047E-2"/>
                  <c:y val="3.80214405747524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07A-411C-A902-FEB722EEC97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Feuil10!$B$2:$I$2</c:f>
              <c:numCache>
                <c:formatCode>General</c:formatCode>
                <c:ptCount val="8"/>
                <c:pt idx="0">
                  <c:v>2014</c:v>
                </c:pt>
                <c:pt idx="1">
                  <c:v>2015</c:v>
                </c:pt>
                <c:pt idx="2">
                  <c:v>2016</c:v>
                </c:pt>
                <c:pt idx="3">
                  <c:v>2017</c:v>
                </c:pt>
                <c:pt idx="4">
                  <c:v>2018</c:v>
                </c:pt>
                <c:pt idx="5">
                  <c:v>2019</c:v>
                </c:pt>
                <c:pt idx="6">
                  <c:v>2020</c:v>
                </c:pt>
                <c:pt idx="7">
                  <c:v>2021</c:v>
                </c:pt>
              </c:numCache>
            </c:numRef>
          </c:cat>
          <c:val>
            <c:numRef>
              <c:f>Feuil10!$B$7:$I$7</c:f>
              <c:numCache>
                <c:formatCode>General</c:formatCode>
                <c:ptCount val="8"/>
                <c:pt idx="0">
                  <c:v>9.5</c:v>
                </c:pt>
                <c:pt idx="1">
                  <c:v>8.5</c:v>
                </c:pt>
                <c:pt idx="2">
                  <c:v>6.6</c:v>
                </c:pt>
                <c:pt idx="3">
                  <c:v>6.6</c:v>
                </c:pt>
                <c:pt idx="4">
                  <c:v>6.1</c:v>
                </c:pt>
                <c:pt idx="5">
                  <c:v>6.2</c:v>
                </c:pt>
                <c:pt idx="6">
                  <c:v>8.9</c:v>
                </c:pt>
                <c:pt idx="7">
                  <c:v>7.8</c:v>
                </c:pt>
              </c:numCache>
            </c:numRef>
          </c:val>
          <c:smooth val="0"/>
          <c:extLst>
            <c:ext xmlns:c16="http://schemas.microsoft.com/office/drawing/2014/chart" uri="{C3380CC4-5D6E-409C-BE32-E72D297353CC}">
              <c16:uniqueId val="{00000006-807A-411C-A902-FEB722EEC972}"/>
            </c:ext>
          </c:extLst>
        </c:ser>
        <c:ser>
          <c:idx val="5"/>
          <c:order val="5"/>
          <c:tx>
            <c:strRef>
              <c:f>Feuil10!$A$8</c:f>
              <c:strCache>
                <c:ptCount val="1"/>
                <c:pt idx="0">
                  <c:v>Seuil d'alerte (10 ans)</c:v>
                </c:pt>
              </c:strCache>
            </c:strRef>
          </c:tx>
          <c:spPr>
            <a:ln w="28575" cap="rnd">
              <a:solidFill>
                <a:srgbClr val="FF0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93B8-41B8-9082-7AB64900AA4D}"/>
                </c:ext>
              </c:extLst>
            </c:dLbl>
            <c:dLbl>
              <c:idx val="1"/>
              <c:delete val="1"/>
              <c:extLst>
                <c:ext xmlns:c15="http://schemas.microsoft.com/office/drawing/2012/chart" uri="{CE6537A1-D6FC-4f65-9D91-7224C49458BB}"/>
                <c:ext xmlns:c16="http://schemas.microsoft.com/office/drawing/2014/chart" uri="{C3380CC4-5D6E-409C-BE32-E72D297353CC}">
                  <c16:uniqueId val="{00000003-93B8-41B8-9082-7AB64900AA4D}"/>
                </c:ext>
              </c:extLst>
            </c:dLbl>
            <c:dLbl>
              <c:idx val="2"/>
              <c:delete val="1"/>
              <c:extLst>
                <c:ext xmlns:c15="http://schemas.microsoft.com/office/drawing/2012/chart" uri="{CE6537A1-D6FC-4f65-9D91-7224C49458BB}"/>
                <c:ext xmlns:c16="http://schemas.microsoft.com/office/drawing/2014/chart" uri="{C3380CC4-5D6E-409C-BE32-E72D297353CC}">
                  <c16:uniqueId val="{00000004-93B8-41B8-9082-7AB64900AA4D}"/>
                </c:ext>
              </c:extLst>
            </c:dLbl>
            <c:dLbl>
              <c:idx val="3"/>
              <c:delete val="1"/>
              <c:extLst>
                <c:ext xmlns:c15="http://schemas.microsoft.com/office/drawing/2012/chart" uri="{CE6537A1-D6FC-4f65-9D91-7224C49458BB}"/>
                <c:ext xmlns:c16="http://schemas.microsoft.com/office/drawing/2014/chart" uri="{C3380CC4-5D6E-409C-BE32-E72D297353CC}">
                  <c16:uniqueId val="{00000005-93B8-41B8-9082-7AB64900AA4D}"/>
                </c:ext>
              </c:extLst>
            </c:dLbl>
            <c:dLbl>
              <c:idx val="4"/>
              <c:delete val="1"/>
              <c:extLst>
                <c:ext xmlns:c15="http://schemas.microsoft.com/office/drawing/2012/chart" uri="{CE6537A1-D6FC-4f65-9D91-7224C49458BB}"/>
                <c:ext xmlns:c16="http://schemas.microsoft.com/office/drawing/2014/chart" uri="{C3380CC4-5D6E-409C-BE32-E72D297353CC}">
                  <c16:uniqueId val="{00000006-93B8-41B8-9082-7AB64900AA4D}"/>
                </c:ext>
              </c:extLst>
            </c:dLbl>
            <c:dLbl>
              <c:idx val="5"/>
              <c:delete val="1"/>
              <c:extLst>
                <c:ext xmlns:c15="http://schemas.microsoft.com/office/drawing/2012/chart" uri="{CE6537A1-D6FC-4f65-9D91-7224C49458BB}"/>
                <c:ext xmlns:c16="http://schemas.microsoft.com/office/drawing/2014/chart" uri="{C3380CC4-5D6E-409C-BE32-E72D297353CC}">
                  <c16:uniqueId val="{00000007-93B8-41B8-9082-7AB64900AA4D}"/>
                </c:ext>
              </c:extLst>
            </c:dLbl>
            <c:dLbl>
              <c:idx val="6"/>
              <c:delete val="1"/>
              <c:extLst>
                <c:ext xmlns:c15="http://schemas.microsoft.com/office/drawing/2012/chart" uri="{CE6537A1-D6FC-4f65-9D91-7224C49458BB}"/>
                <c:ext xmlns:c16="http://schemas.microsoft.com/office/drawing/2014/chart" uri="{C3380CC4-5D6E-409C-BE32-E72D297353CC}">
                  <c16:uniqueId val="{00000008-93B8-41B8-9082-7AB64900AA4D}"/>
                </c:ext>
              </c:extLst>
            </c:dLbl>
            <c:dLbl>
              <c:idx val="7"/>
              <c:layout>
                <c:manualLayout>
                  <c:x val="-3.7348791310769389E-2"/>
                  <c:y val="2.3763400359220282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r>
                      <a:rPr lang="en-US" b="1" dirty="0">
                        <a:solidFill>
                          <a:srgbClr val="FF0000"/>
                        </a:solidFill>
                      </a:rPr>
                      <a:t>10</a:t>
                    </a:r>
                    <a:r>
                      <a:rPr lang="en-US" b="1" baseline="0" dirty="0">
                        <a:solidFill>
                          <a:srgbClr val="FF0000"/>
                        </a:solidFill>
                      </a:rPr>
                      <a:t> </a:t>
                    </a:r>
                    <a:r>
                      <a:rPr lang="en-US" b="1" baseline="0" dirty="0" err="1">
                        <a:solidFill>
                          <a:srgbClr val="FF0000"/>
                        </a:solidFill>
                      </a:rPr>
                      <a:t>ans</a:t>
                    </a:r>
                    <a:endParaRPr lang="en-US" b="1" dirty="0">
                      <a:solidFill>
                        <a:srgbClr val="FF0000"/>
                      </a:solidFill>
                    </a:endParaRP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3B8-41B8-9082-7AB64900AA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Feuil10!$B$2:$I$2</c:f>
              <c:numCache>
                <c:formatCode>General</c:formatCode>
                <c:ptCount val="8"/>
                <c:pt idx="0">
                  <c:v>2014</c:v>
                </c:pt>
                <c:pt idx="1">
                  <c:v>2015</c:v>
                </c:pt>
                <c:pt idx="2">
                  <c:v>2016</c:v>
                </c:pt>
                <c:pt idx="3">
                  <c:v>2017</c:v>
                </c:pt>
                <c:pt idx="4">
                  <c:v>2018</c:v>
                </c:pt>
                <c:pt idx="5">
                  <c:v>2019</c:v>
                </c:pt>
                <c:pt idx="6">
                  <c:v>2020</c:v>
                </c:pt>
                <c:pt idx="7">
                  <c:v>2021</c:v>
                </c:pt>
              </c:numCache>
            </c:numRef>
          </c:cat>
          <c:val>
            <c:numRef>
              <c:f>Feuil10!$B$8:$I$8</c:f>
              <c:numCache>
                <c:formatCode>#\ ##0.0</c:formatCode>
                <c:ptCount val="8"/>
                <c:pt idx="0">
                  <c:v>10</c:v>
                </c:pt>
                <c:pt idx="1">
                  <c:v>10</c:v>
                </c:pt>
                <c:pt idx="2">
                  <c:v>10</c:v>
                </c:pt>
                <c:pt idx="3">
                  <c:v>10</c:v>
                </c:pt>
                <c:pt idx="4">
                  <c:v>10</c:v>
                </c:pt>
                <c:pt idx="5">
                  <c:v>10</c:v>
                </c:pt>
                <c:pt idx="6">
                  <c:v>10</c:v>
                </c:pt>
                <c:pt idx="7">
                  <c:v>10</c:v>
                </c:pt>
              </c:numCache>
            </c:numRef>
          </c:val>
          <c:smooth val="0"/>
          <c:extLst>
            <c:ext xmlns:c16="http://schemas.microsoft.com/office/drawing/2014/chart" uri="{C3380CC4-5D6E-409C-BE32-E72D297353CC}">
              <c16:uniqueId val="{00000001-93B8-41B8-9082-7AB64900AA4D}"/>
            </c:ext>
          </c:extLst>
        </c:ser>
        <c:dLbls>
          <c:showLegendKey val="0"/>
          <c:showVal val="1"/>
          <c:showCatName val="0"/>
          <c:showSerName val="0"/>
          <c:showPercent val="0"/>
          <c:showBubbleSize val="0"/>
        </c:dLbls>
        <c:marker val="1"/>
        <c:smooth val="0"/>
        <c:axId val="467604960"/>
        <c:axId val="467605352"/>
        <c:extLst>
          <c:ext xmlns:c15="http://schemas.microsoft.com/office/drawing/2012/chart" uri="{02D57815-91ED-43cb-92C2-25804820EDAC}">
            <c15:filteredLineSeries>
              <c15:ser>
                <c:idx val="2"/>
                <c:order val="2"/>
                <c:tx>
                  <c:strRef>
                    <c:extLst>
                      <c:ext uri="{02D57815-91ED-43cb-92C2-25804820EDAC}">
                        <c15:formulaRef>
                          <c15:sqref>Feuil10!$A$5</c15:sqref>
                        </c15:formulaRef>
                      </c:ext>
                    </c:extLst>
                    <c:strCache>
                      <c:ptCount val="1"/>
                      <c:pt idx="0">
                        <c:v>Encours de dette (y compris Stade nautique)</c:v>
                      </c:pt>
                    </c:strCache>
                  </c:strRef>
                </c:tx>
                <c:spPr>
                  <a:ln w="28575" cap="rnd">
                    <a:solidFill>
                      <a:schemeClr val="accent1">
                        <a:shade val="90000"/>
                      </a:schemeClr>
                    </a:solidFill>
                    <a:round/>
                  </a:ln>
                  <a:effectLst/>
                </c:spPr>
                <c:marker>
                  <c:symbol val="circle"/>
                  <c:size val="5"/>
                  <c:spPr>
                    <a:solidFill>
                      <a:schemeClr val="accent1">
                        <a:tint val="65000"/>
                      </a:schemeClr>
                    </a:solidFill>
                    <a:ln w="9525">
                      <a:solidFill>
                        <a:schemeClr val="accent1">
                          <a:tint val="65000"/>
                        </a:schemeClr>
                      </a:solidFill>
                    </a:ln>
                    <a:effectLst/>
                  </c:spPr>
                </c:marker>
                <c:dLbls>
                  <c:dLbl>
                    <c:idx val="0"/>
                    <c:layout>
                      <c:manualLayout>
                        <c:x val="-4.3573589862564308E-2"/>
                        <c:y val="3.969046128050955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DB33-475A-A8F7-27F7DF48713E}"/>
                      </c:ext>
                    </c:extLst>
                  </c:dLbl>
                  <c:dLbl>
                    <c:idx val="1"/>
                    <c:layout>
                      <c:manualLayout>
                        <c:x val="-5.602318696615409E-2"/>
                        <c:y val="5.705503809073250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A-DB33-475A-A8F7-27F7DF48713E}"/>
                      </c:ext>
                    </c:extLst>
                  </c:dLbl>
                  <c:dLbl>
                    <c:idx val="2"/>
                    <c:layout>
                      <c:manualLayout>
                        <c:x val="-4.3573589862564294E-2"/>
                        <c:y val="4.465176894057321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B-DB33-475A-A8F7-27F7DF48713E}"/>
                      </c:ext>
                    </c:extLst>
                  </c:dLbl>
                  <c:dLbl>
                    <c:idx val="3"/>
                    <c:layout>
                      <c:manualLayout>
                        <c:x val="-4.9798388414359268E-2"/>
                        <c:y val="4.961307660063699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C-DB33-475A-A8F7-27F7DF48713E}"/>
                      </c:ext>
                    </c:extLst>
                  </c:dLbl>
                  <c:dLbl>
                    <c:idx val="4"/>
                    <c:layout>
                      <c:manualLayout>
                        <c:x val="-4.3573589862564294E-2"/>
                        <c:y val="4.66108806809729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D-DB33-475A-A8F7-27F7DF48713E}"/>
                      </c:ext>
                    </c:extLst>
                  </c:dLbl>
                  <c:dLbl>
                    <c:idx val="5"/>
                    <c:layout>
                      <c:manualLayout>
                        <c:x val="-4.9798388414359344E-2"/>
                        <c:y val="3.969046128050959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E-DB33-475A-A8F7-27F7DF48713E}"/>
                      </c:ext>
                    </c:extLst>
                  </c:dLbl>
                  <c:dLbl>
                    <c:idx val="6"/>
                    <c:layout>
                      <c:manualLayout>
                        <c:x val="-4.1498657011965992E-2"/>
                        <c:y val="2.613974039514231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F-DB33-475A-A8F7-27F7DF48713E}"/>
                      </c:ext>
                    </c:extLst>
                  </c:dLbl>
                  <c:dLbl>
                    <c:idx val="7"/>
                    <c:layout>
                      <c:manualLayout>
                        <c:x val="-4.3573589862564294E-2"/>
                        <c:y val="4.277412064659651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0-DB33-475A-A8F7-27F7DF48713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uri="{CE6537A1-D6FC-4f65-9D91-7224C49458BB}">
                      <c15:showLeaderLines val="0"/>
                    </c:ext>
                  </c:extLst>
                </c:dLbls>
                <c:cat>
                  <c:numRef>
                    <c:extLst>
                      <c:ext uri="{02D57815-91ED-43cb-92C2-25804820EDAC}">
                        <c15:formulaRef>
                          <c15:sqref>Feuil10!$B$2:$I$2</c15:sqref>
                        </c15:formulaRef>
                      </c:ext>
                    </c:extLst>
                    <c:numCache>
                      <c:formatCode>General</c:formatCode>
                      <c:ptCount val="8"/>
                      <c:pt idx="0">
                        <c:v>2014</c:v>
                      </c:pt>
                      <c:pt idx="1">
                        <c:v>2015</c:v>
                      </c:pt>
                      <c:pt idx="2">
                        <c:v>2016</c:v>
                      </c:pt>
                      <c:pt idx="3">
                        <c:v>2017</c:v>
                      </c:pt>
                      <c:pt idx="4">
                        <c:v>2018</c:v>
                      </c:pt>
                      <c:pt idx="5">
                        <c:v>2019</c:v>
                      </c:pt>
                      <c:pt idx="6">
                        <c:v>2020</c:v>
                      </c:pt>
                      <c:pt idx="7">
                        <c:v>2021</c:v>
                      </c:pt>
                    </c:numCache>
                  </c:numRef>
                </c:cat>
                <c:val>
                  <c:numRef>
                    <c:extLst>
                      <c:ext uri="{02D57815-91ED-43cb-92C2-25804820EDAC}">
                        <c15:formulaRef>
                          <c15:sqref>Feuil10!$B$5:$I$5</c15:sqref>
                        </c15:formulaRef>
                      </c:ext>
                    </c:extLst>
                    <c:numCache>
                      <c:formatCode>#\ ##0.0</c:formatCode>
                      <c:ptCount val="8"/>
                      <c:pt idx="0">
                        <c:v>186.2</c:v>
                      </c:pt>
                      <c:pt idx="1">
                        <c:v>184.5</c:v>
                      </c:pt>
                      <c:pt idx="2">
                        <c:v>178.5</c:v>
                      </c:pt>
                      <c:pt idx="3">
                        <c:v>173.1</c:v>
                      </c:pt>
                      <c:pt idx="4">
                        <c:v>169.6</c:v>
                      </c:pt>
                      <c:pt idx="5">
                        <c:v>187.05</c:v>
                      </c:pt>
                      <c:pt idx="6">
                        <c:v>202.55</c:v>
                      </c:pt>
                      <c:pt idx="7">
                        <c:v>206.00700000000001</c:v>
                      </c:pt>
                    </c:numCache>
                  </c:numRef>
                </c:val>
                <c:smooth val="0"/>
                <c:extLst>
                  <c:ext xmlns:c16="http://schemas.microsoft.com/office/drawing/2014/chart" uri="{C3380CC4-5D6E-409C-BE32-E72D297353CC}">
                    <c16:uniqueId val="{00000011-DB33-475A-A8F7-27F7DF48713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Feuil10!$A$6</c15:sqref>
                        </c15:formulaRef>
                      </c:ext>
                    </c:extLst>
                    <c:strCache>
                      <c:ptCount val="1"/>
                      <c:pt idx="0">
                        <c:v>Taux d'endettement</c:v>
                      </c:pt>
                    </c:strCache>
                  </c:strRef>
                </c:tx>
                <c:spPr>
                  <a:ln w="28575" cap="rnd">
                    <a:solidFill>
                      <a:schemeClr val="accent1">
                        <a:tint val="77000"/>
                      </a:schemeClr>
                    </a:solidFill>
                    <a:round/>
                  </a:ln>
                  <a:effectLst/>
                </c:spPr>
                <c:marker>
                  <c:symbol val="circle"/>
                  <c:size val="5"/>
                  <c:spPr>
                    <a:solidFill>
                      <a:schemeClr val="accent1">
                        <a:tint val="77000"/>
                      </a:schemeClr>
                    </a:solidFill>
                    <a:ln w="9525">
                      <a:solidFill>
                        <a:schemeClr val="accent1">
                          <a:tint val="77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Feuil10!$B$2:$I$2</c15:sqref>
                        </c15:formulaRef>
                      </c:ext>
                    </c:extLst>
                    <c:numCache>
                      <c:formatCode>General</c:formatCode>
                      <c:ptCount val="8"/>
                      <c:pt idx="0">
                        <c:v>2014</c:v>
                      </c:pt>
                      <c:pt idx="1">
                        <c:v>2015</c:v>
                      </c:pt>
                      <c:pt idx="2">
                        <c:v>2016</c:v>
                      </c:pt>
                      <c:pt idx="3">
                        <c:v>2017</c:v>
                      </c:pt>
                      <c:pt idx="4">
                        <c:v>2018</c:v>
                      </c:pt>
                      <c:pt idx="5">
                        <c:v>2019</c:v>
                      </c:pt>
                      <c:pt idx="6">
                        <c:v>2020</c:v>
                      </c:pt>
                      <c:pt idx="7">
                        <c:v>2021</c:v>
                      </c:pt>
                    </c:numCache>
                  </c:numRef>
                </c:cat>
                <c:val>
                  <c:numRef>
                    <c:extLst xmlns:c15="http://schemas.microsoft.com/office/drawing/2012/chart">
                      <c:ext xmlns:c15="http://schemas.microsoft.com/office/drawing/2012/chart" uri="{02D57815-91ED-43cb-92C2-25804820EDAC}">
                        <c15:formulaRef>
                          <c15:sqref>Feuil10!$B$6:$I$6</c15:sqref>
                        </c15:formulaRef>
                      </c:ext>
                    </c:extLst>
                    <c:numCache>
                      <c:formatCode>0%</c:formatCode>
                      <c:ptCount val="8"/>
                      <c:pt idx="0">
                        <c:v>1.18</c:v>
                      </c:pt>
                      <c:pt idx="1">
                        <c:v>1.17</c:v>
                      </c:pt>
                      <c:pt idx="2">
                        <c:v>1.1399999999999999</c:v>
                      </c:pt>
                      <c:pt idx="3">
                        <c:v>1.1000000000000001</c:v>
                      </c:pt>
                      <c:pt idx="4">
                        <c:v>1.06</c:v>
                      </c:pt>
                      <c:pt idx="5">
                        <c:v>1.07</c:v>
                      </c:pt>
                      <c:pt idx="6">
                        <c:v>1.1399999999999999</c:v>
                      </c:pt>
                      <c:pt idx="7">
                        <c:v>1.1599999999999999</c:v>
                      </c:pt>
                    </c:numCache>
                  </c:numRef>
                </c:val>
                <c:smooth val="0"/>
                <c:extLst xmlns:c15="http://schemas.microsoft.com/office/drawing/2012/chart">
                  <c:ext xmlns:c16="http://schemas.microsoft.com/office/drawing/2014/chart" uri="{C3380CC4-5D6E-409C-BE32-E72D297353CC}">
                    <c16:uniqueId val="{00000005-807A-411C-A902-FEB722EEC972}"/>
                  </c:ext>
                </c:extLst>
              </c15:ser>
            </c15:filteredLineSeries>
          </c:ext>
        </c:extLst>
      </c:lineChart>
      <c:catAx>
        <c:axId val="46760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467604176"/>
        <c:crosses val="autoZero"/>
        <c:auto val="1"/>
        <c:lblAlgn val="ctr"/>
        <c:lblOffset val="100"/>
        <c:noMultiLvlLbl val="0"/>
      </c:catAx>
      <c:valAx>
        <c:axId val="4676041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67602608"/>
        <c:crosses val="autoZero"/>
        <c:crossBetween val="between"/>
        <c:majorUnit val="50"/>
      </c:valAx>
      <c:valAx>
        <c:axId val="46760535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67604960"/>
        <c:crosses val="max"/>
        <c:crossBetween val="between"/>
      </c:valAx>
      <c:catAx>
        <c:axId val="467604960"/>
        <c:scaling>
          <c:orientation val="minMax"/>
        </c:scaling>
        <c:delete val="1"/>
        <c:axPos val="b"/>
        <c:numFmt formatCode="General" sourceLinked="1"/>
        <c:majorTickMark val="out"/>
        <c:minorTickMark val="none"/>
        <c:tickLblPos val="nextTo"/>
        <c:crossAx val="46760535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Entry>
      <c:layout>
        <c:manualLayout>
          <c:xMode val="edge"/>
          <c:yMode val="edge"/>
          <c:x val="9.1297045426325177E-2"/>
          <c:y val="0.78841255433538915"/>
          <c:w val="0.85928279210806646"/>
          <c:h val="0.1738751164079168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0.63951</cdr:x>
      <cdr:y>0.19494</cdr:y>
    </cdr:from>
    <cdr:to>
      <cdr:x>0.7633</cdr:x>
      <cdr:y>0.26961</cdr:y>
    </cdr:to>
    <cdr:sp macro="" textlink="">
      <cdr:nvSpPr>
        <cdr:cNvPr id="2" name="ZoneTexte 2">
          <a:extLst xmlns:a="http://schemas.openxmlformats.org/drawingml/2006/main">
            <a:ext uri="{FF2B5EF4-FFF2-40B4-BE49-F238E27FC236}">
              <a16:creationId xmlns:a16="http://schemas.microsoft.com/office/drawing/2014/main" id="{A9F569FC-7274-4C42-BE82-85B0232048E9}"/>
            </a:ext>
          </a:extLst>
        </cdr:cNvPr>
        <cdr:cNvSpPr txBox="1"/>
      </cdr:nvSpPr>
      <cdr:spPr>
        <a:xfrm xmlns:a="http://schemas.openxmlformats.org/drawingml/2006/main">
          <a:off x="4376989" y="828181"/>
          <a:ext cx="847247" cy="3172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400" b="1" dirty="0">
              <a:solidFill>
                <a:srgbClr val="00B050"/>
              </a:solidFill>
            </a:rPr>
            <a:t>52,7 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31" tIns="45715" rIns="91431" bIns="45715" rtlCol="0"/>
          <a:lstStyle>
            <a:lvl1pPr algn="l">
              <a:defRPr sz="1200"/>
            </a:lvl1pPr>
          </a:lstStyle>
          <a:p>
            <a:endParaRPr lang="fr-FR"/>
          </a:p>
        </p:txBody>
      </p:sp>
      <p:sp>
        <p:nvSpPr>
          <p:cNvPr id="3" name="Espace réservé de la date 2"/>
          <p:cNvSpPr>
            <a:spLocks noGrp="1"/>
          </p:cNvSpPr>
          <p:nvPr>
            <p:ph type="dt" idx="1"/>
          </p:nvPr>
        </p:nvSpPr>
        <p:spPr>
          <a:xfrm>
            <a:off x="3850444" y="1"/>
            <a:ext cx="2945659" cy="496332"/>
          </a:xfrm>
          <a:prstGeom prst="rect">
            <a:avLst/>
          </a:prstGeom>
        </p:spPr>
        <p:txBody>
          <a:bodyPr vert="horz" lIns="91431" tIns="45715" rIns="91431" bIns="45715" rtlCol="0"/>
          <a:lstStyle>
            <a:lvl1pPr algn="r">
              <a:defRPr sz="1200"/>
            </a:lvl1pPr>
          </a:lstStyle>
          <a:p>
            <a:fld id="{A0EAAFB0-734D-493A-B7D3-2FF704819718}" type="datetimeFigureOut">
              <a:rPr lang="fr-FR" smtClean="0"/>
              <a:pPr/>
              <a:t>27/06/2022</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1" tIns="45715" rIns="91431" bIns="45715"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31" tIns="45715" rIns="91431" bIns="4571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31" tIns="45715" rIns="91431" bIns="45715" rtlCol="0" anchor="b"/>
          <a:lstStyle>
            <a:lvl1pPr algn="r">
              <a:defRPr sz="1200"/>
            </a:lvl1pPr>
          </a:lstStyle>
          <a:p>
            <a:fld id="{8D28602C-9826-4EAA-95B1-F45F38C30EE5}" type="slidenum">
              <a:rPr lang="fr-FR" smtClean="0"/>
              <a:pPr/>
              <a:t>‹N°›</a:t>
            </a:fld>
            <a:endParaRPr lang="fr-FR"/>
          </a:p>
        </p:txBody>
      </p:sp>
    </p:spTree>
    <p:extLst>
      <p:ext uri="{BB962C8B-B14F-4D97-AF65-F5344CB8AC3E}">
        <p14:creationId xmlns:p14="http://schemas.microsoft.com/office/powerpoint/2010/main" val="15530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69BE89-5843-4665-ACD6-4ADFFE2F93C3}" type="slidenum">
              <a:rPr lang="fr-FR" altLang="fr-FR"/>
              <a:pPr fontAlgn="base">
                <a:spcBef>
                  <a:spcPct val="0"/>
                </a:spcBef>
                <a:spcAft>
                  <a:spcPct val="0"/>
                </a:spcAft>
              </a:pPr>
              <a:t>1</a:t>
            </a:fld>
            <a:endParaRPr lang="fr-FR" altLang="fr-FR" dirty="0"/>
          </a:p>
        </p:txBody>
      </p:sp>
    </p:spTree>
    <p:extLst>
      <p:ext uri="{BB962C8B-B14F-4D97-AF65-F5344CB8AC3E}">
        <p14:creationId xmlns:p14="http://schemas.microsoft.com/office/powerpoint/2010/main" val="4264251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3DB549-374D-4320-851A-0BE46F907FBB}" type="slidenum">
              <a:rPr lang="fr-FR" altLang="fr-FR"/>
              <a:pPr fontAlgn="base">
                <a:spcBef>
                  <a:spcPct val="0"/>
                </a:spcBef>
                <a:spcAft>
                  <a:spcPct val="0"/>
                </a:spcAft>
              </a:pPr>
              <a:t>10</a:t>
            </a:fld>
            <a:endParaRPr lang="fr-FR" altLang="fr-FR" dirty="0"/>
          </a:p>
        </p:txBody>
      </p:sp>
    </p:spTree>
    <p:extLst>
      <p:ext uri="{BB962C8B-B14F-4D97-AF65-F5344CB8AC3E}">
        <p14:creationId xmlns:p14="http://schemas.microsoft.com/office/powerpoint/2010/main" val="3774691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3DB549-374D-4320-851A-0BE46F907FBB}" type="slidenum">
              <a:rPr lang="fr-FR" altLang="fr-FR"/>
              <a:pPr fontAlgn="base">
                <a:spcBef>
                  <a:spcPct val="0"/>
                </a:spcBef>
                <a:spcAft>
                  <a:spcPct val="0"/>
                </a:spcAft>
              </a:pPr>
              <a:t>11</a:t>
            </a:fld>
            <a:endParaRPr lang="fr-FR" altLang="fr-FR"/>
          </a:p>
        </p:txBody>
      </p:sp>
    </p:spTree>
    <p:extLst>
      <p:ext uri="{BB962C8B-B14F-4D97-AF65-F5344CB8AC3E}">
        <p14:creationId xmlns:p14="http://schemas.microsoft.com/office/powerpoint/2010/main" val="2250931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3DB549-374D-4320-851A-0BE46F907FBB}" type="slidenum">
              <a:rPr lang="fr-FR" altLang="fr-FR"/>
              <a:pPr fontAlgn="base">
                <a:spcBef>
                  <a:spcPct val="0"/>
                </a:spcBef>
                <a:spcAft>
                  <a:spcPct val="0"/>
                </a:spcAft>
              </a:pPr>
              <a:t>12</a:t>
            </a:fld>
            <a:endParaRPr lang="fr-FR" altLang="fr-FR"/>
          </a:p>
        </p:txBody>
      </p:sp>
    </p:spTree>
    <p:extLst>
      <p:ext uri="{BB962C8B-B14F-4D97-AF65-F5344CB8AC3E}">
        <p14:creationId xmlns:p14="http://schemas.microsoft.com/office/powerpoint/2010/main" val="1720646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69BE89-5843-4665-ACD6-4ADFFE2F93C3}" type="slidenum">
              <a:rPr lang="fr-FR" altLang="fr-FR"/>
              <a:pPr fontAlgn="base">
                <a:spcBef>
                  <a:spcPct val="0"/>
                </a:spcBef>
                <a:spcAft>
                  <a:spcPct val="0"/>
                </a:spcAft>
              </a:pPr>
              <a:t>13</a:t>
            </a:fld>
            <a:endParaRPr lang="fr-FR" altLang="fr-FR" dirty="0"/>
          </a:p>
        </p:txBody>
      </p:sp>
    </p:spTree>
    <p:extLst>
      <p:ext uri="{BB962C8B-B14F-4D97-AF65-F5344CB8AC3E}">
        <p14:creationId xmlns:p14="http://schemas.microsoft.com/office/powerpoint/2010/main" val="2176472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3DB549-374D-4320-851A-0BE46F907FBB}" type="slidenum">
              <a:rPr lang="fr-FR" altLang="fr-FR"/>
              <a:pPr fontAlgn="base">
                <a:spcBef>
                  <a:spcPct val="0"/>
                </a:spcBef>
                <a:spcAft>
                  <a:spcPct val="0"/>
                </a:spcAft>
              </a:pPr>
              <a:t>14</a:t>
            </a:fld>
            <a:endParaRPr lang="fr-FR" altLang="fr-FR"/>
          </a:p>
        </p:txBody>
      </p:sp>
    </p:spTree>
    <p:extLst>
      <p:ext uri="{BB962C8B-B14F-4D97-AF65-F5344CB8AC3E}">
        <p14:creationId xmlns:p14="http://schemas.microsoft.com/office/powerpoint/2010/main" val="2225474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69BE89-5843-4665-ACD6-4ADFFE2F93C3}" type="slidenum">
              <a:rPr lang="fr-FR" altLang="fr-FR"/>
              <a:pPr fontAlgn="base">
                <a:spcBef>
                  <a:spcPct val="0"/>
                </a:spcBef>
                <a:spcAft>
                  <a:spcPct val="0"/>
                </a:spcAft>
              </a:pPr>
              <a:t>15</a:t>
            </a:fld>
            <a:endParaRPr lang="fr-FR" altLang="fr-FR" dirty="0"/>
          </a:p>
        </p:txBody>
      </p:sp>
    </p:spTree>
    <p:extLst>
      <p:ext uri="{BB962C8B-B14F-4D97-AF65-F5344CB8AC3E}">
        <p14:creationId xmlns:p14="http://schemas.microsoft.com/office/powerpoint/2010/main" val="149832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69BE89-5843-4665-ACD6-4ADFFE2F93C3}" type="slidenum">
              <a:rPr lang="fr-FR" altLang="fr-FR"/>
              <a:pPr fontAlgn="base">
                <a:spcBef>
                  <a:spcPct val="0"/>
                </a:spcBef>
                <a:spcAft>
                  <a:spcPct val="0"/>
                </a:spcAft>
              </a:pPr>
              <a:t>2</a:t>
            </a:fld>
            <a:endParaRPr lang="fr-FR" altLang="fr-FR" dirty="0"/>
          </a:p>
        </p:txBody>
      </p:sp>
    </p:spTree>
    <p:extLst>
      <p:ext uri="{BB962C8B-B14F-4D97-AF65-F5344CB8AC3E}">
        <p14:creationId xmlns:p14="http://schemas.microsoft.com/office/powerpoint/2010/main" val="127654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3DB549-374D-4320-851A-0BE46F907FBB}" type="slidenum">
              <a:rPr lang="fr-FR" altLang="fr-FR"/>
              <a:pPr fontAlgn="base">
                <a:spcBef>
                  <a:spcPct val="0"/>
                </a:spcBef>
                <a:spcAft>
                  <a:spcPct val="0"/>
                </a:spcAft>
              </a:pPr>
              <a:t>3</a:t>
            </a:fld>
            <a:endParaRPr lang="fr-FR" altLang="fr-FR" dirty="0"/>
          </a:p>
        </p:txBody>
      </p:sp>
    </p:spTree>
    <p:extLst>
      <p:ext uri="{BB962C8B-B14F-4D97-AF65-F5344CB8AC3E}">
        <p14:creationId xmlns:p14="http://schemas.microsoft.com/office/powerpoint/2010/main" val="411237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3DB549-374D-4320-851A-0BE46F907FBB}" type="slidenum">
              <a:rPr lang="fr-FR" altLang="fr-FR"/>
              <a:pPr fontAlgn="base">
                <a:spcBef>
                  <a:spcPct val="0"/>
                </a:spcBef>
                <a:spcAft>
                  <a:spcPct val="0"/>
                </a:spcAft>
              </a:pPr>
              <a:t>4</a:t>
            </a:fld>
            <a:endParaRPr lang="fr-FR" altLang="fr-FR"/>
          </a:p>
        </p:txBody>
      </p:sp>
    </p:spTree>
    <p:extLst>
      <p:ext uri="{BB962C8B-B14F-4D97-AF65-F5344CB8AC3E}">
        <p14:creationId xmlns:p14="http://schemas.microsoft.com/office/powerpoint/2010/main" val="1585003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3DB549-374D-4320-851A-0BE46F907FBB}" type="slidenum">
              <a:rPr lang="fr-FR" altLang="fr-FR"/>
              <a:pPr fontAlgn="base">
                <a:spcBef>
                  <a:spcPct val="0"/>
                </a:spcBef>
                <a:spcAft>
                  <a:spcPct val="0"/>
                </a:spcAft>
              </a:pPr>
              <a:t>5</a:t>
            </a:fld>
            <a:endParaRPr lang="fr-FR" altLang="fr-FR"/>
          </a:p>
        </p:txBody>
      </p:sp>
    </p:spTree>
    <p:extLst>
      <p:ext uri="{BB962C8B-B14F-4D97-AF65-F5344CB8AC3E}">
        <p14:creationId xmlns:p14="http://schemas.microsoft.com/office/powerpoint/2010/main" val="4282122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3DB549-374D-4320-851A-0BE46F907FBB}" type="slidenum">
              <a:rPr lang="fr-FR" altLang="fr-FR"/>
              <a:pPr fontAlgn="base">
                <a:spcBef>
                  <a:spcPct val="0"/>
                </a:spcBef>
                <a:spcAft>
                  <a:spcPct val="0"/>
                </a:spcAft>
              </a:pPr>
              <a:t>6</a:t>
            </a:fld>
            <a:endParaRPr lang="fr-FR" altLang="fr-FR"/>
          </a:p>
        </p:txBody>
      </p:sp>
    </p:spTree>
    <p:extLst>
      <p:ext uri="{BB962C8B-B14F-4D97-AF65-F5344CB8AC3E}">
        <p14:creationId xmlns:p14="http://schemas.microsoft.com/office/powerpoint/2010/main" val="2323495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3DB549-374D-4320-851A-0BE46F907FBB}" type="slidenum">
              <a:rPr lang="fr-FR" altLang="fr-FR"/>
              <a:pPr fontAlgn="base">
                <a:spcBef>
                  <a:spcPct val="0"/>
                </a:spcBef>
                <a:spcAft>
                  <a:spcPct val="0"/>
                </a:spcAft>
              </a:pPr>
              <a:t>7</a:t>
            </a:fld>
            <a:endParaRPr lang="fr-FR" altLang="fr-FR"/>
          </a:p>
        </p:txBody>
      </p:sp>
    </p:spTree>
    <p:extLst>
      <p:ext uri="{BB962C8B-B14F-4D97-AF65-F5344CB8AC3E}">
        <p14:creationId xmlns:p14="http://schemas.microsoft.com/office/powerpoint/2010/main" val="3226113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3DB549-374D-4320-851A-0BE46F907FBB}" type="slidenum">
              <a:rPr lang="fr-FR" altLang="fr-FR"/>
              <a:pPr fontAlgn="base">
                <a:spcBef>
                  <a:spcPct val="0"/>
                </a:spcBef>
                <a:spcAft>
                  <a:spcPct val="0"/>
                </a:spcAft>
              </a:pPr>
              <a:t>8</a:t>
            </a:fld>
            <a:endParaRPr lang="fr-FR" altLang="fr-FR" dirty="0"/>
          </a:p>
        </p:txBody>
      </p:sp>
    </p:spTree>
    <p:extLst>
      <p:ext uri="{BB962C8B-B14F-4D97-AF65-F5344CB8AC3E}">
        <p14:creationId xmlns:p14="http://schemas.microsoft.com/office/powerpoint/2010/main" val="372228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3DB549-374D-4320-851A-0BE46F907FBB}" type="slidenum">
              <a:rPr lang="fr-FR" altLang="fr-FR"/>
              <a:pPr fontAlgn="base">
                <a:spcBef>
                  <a:spcPct val="0"/>
                </a:spcBef>
                <a:spcAft>
                  <a:spcPct val="0"/>
                </a:spcAft>
              </a:pPr>
              <a:t>9</a:t>
            </a:fld>
            <a:endParaRPr lang="fr-FR" altLang="fr-FR" dirty="0"/>
          </a:p>
        </p:txBody>
      </p:sp>
    </p:spTree>
    <p:extLst>
      <p:ext uri="{BB962C8B-B14F-4D97-AF65-F5344CB8AC3E}">
        <p14:creationId xmlns:p14="http://schemas.microsoft.com/office/powerpoint/2010/main" val="2828511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B05F35-43CF-4E20-ABA0-F645217E3068}" type="slidenum">
              <a:rPr lang="fr-FR" smtClean="0"/>
              <a:pPr/>
              <a:t>‹N°›</a:t>
            </a:fld>
            <a:endParaRPr lang="fr-FR"/>
          </a:p>
        </p:txBody>
      </p:sp>
    </p:spTree>
    <p:extLst>
      <p:ext uri="{BB962C8B-B14F-4D97-AF65-F5344CB8AC3E}">
        <p14:creationId xmlns:p14="http://schemas.microsoft.com/office/powerpoint/2010/main" val="199711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B05F35-43CF-4E20-ABA0-F645217E3068}" type="slidenum">
              <a:rPr lang="fr-FR" smtClean="0"/>
              <a:pPr/>
              <a:t>‹N°›</a:t>
            </a:fld>
            <a:endParaRPr lang="fr-FR"/>
          </a:p>
        </p:txBody>
      </p:sp>
    </p:spTree>
    <p:extLst>
      <p:ext uri="{BB962C8B-B14F-4D97-AF65-F5344CB8AC3E}">
        <p14:creationId xmlns:p14="http://schemas.microsoft.com/office/powerpoint/2010/main" val="30288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B05F35-43CF-4E20-ABA0-F645217E3068}" type="slidenum">
              <a:rPr lang="fr-FR" smtClean="0"/>
              <a:pPr/>
              <a:t>‹N°›</a:t>
            </a:fld>
            <a:endParaRPr lang="fr-FR"/>
          </a:p>
        </p:txBody>
      </p:sp>
    </p:spTree>
    <p:extLst>
      <p:ext uri="{BB962C8B-B14F-4D97-AF65-F5344CB8AC3E}">
        <p14:creationId xmlns:p14="http://schemas.microsoft.com/office/powerpoint/2010/main" val="321267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B05F35-43CF-4E20-ABA0-F645217E3068}" type="slidenum">
              <a:rPr lang="fr-FR" smtClean="0"/>
              <a:pPr/>
              <a:t>‹N°›</a:t>
            </a:fld>
            <a:endParaRPr lang="fr-FR"/>
          </a:p>
        </p:txBody>
      </p:sp>
    </p:spTree>
    <p:extLst>
      <p:ext uri="{BB962C8B-B14F-4D97-AF65-F5344CB8AC3E}">
        <p14:creationId xmlns:p14="http://schemas.microsoft.com/office/powerpoint/2010/main" val="132569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B05F35-43CF-4E20-ABA0-F645217E3068}" type="slidenum">
              <a:rPr lang="fr-FR" smtClean="0"/>
              <a:pPr/>
              <a:t>‹N°›</a:t>
            </a:fld>
            <a:endParaRPr lang="fr-FR"/>
          </a:p>
        </p:txBody>
      </p:sp>
    </p:spTree>
    <p:extLst>
      <p:ext uri="{BB962C8B-B14F-4D97-AF65-F5344CB8AC3E}">
        <p14:creationId xmlns:p14="http://schemas.microsoft.com/office/powerpoint/2010/main" val="404659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3B05F35-43CF-4E20-ABA0-F645217E3068}" type="slidenum">
              <a:rPr lang="fr-FR" smtClean="0"/>
              <a:pPr/>
              <a:t>‹N°›</a:t>
            </a:fld>
            <a:endParaRPr lang="fr-FR"/>
          </a:p>
        </p:txBody>
      </p:sp>
    </p:spTree>
    <p:extLst>
      <p:ext uri="{BB962C8B-B14F-4D97-AF65-F5344CB8AC3E}">
        <p14:creationId xmlns:p14="http://schemas.microsoft.com/office/powerpoint/2010/main" val="94040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3B05F35-43CF-4E20-ABA0-F645217E3068}" type="slidenum">
              <a:rPr lang="fr-FR" smtClean="0"/>
              <a:pPr/>
              <a:t>‹N°›</a:t>
            </a:fld>
            <a:endParaRPr lang="fr-FR"/>
          </a:p>
        </p:txBody>
      </p:sp>
    </p:spTree>
    <p:extLst>
      <p:ext uri="{BB962C8B-B14F-4D97-AF65-F5344CB8AC3E}">
        <p14:creationId xmlns:p14="http://schemas.microsoft.com/office/powerpoint/2010/main" val="137576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3B05F35-43CF-4E20-ABA0-F645217E3068}" type="slidenum">
              <a:rPr lang="fr-FR" smtClean="0"/>
              <a:pPr/>
              <a:t>‹N°›</a:t>
            </a:fld>
            <a:endParaRPr lang="fr-FR"/>
          </a:p>
        </p:txBody>
      </p:sp>
    </p:spTree>
    <p:extLst>
      <p:ext uri="{BB962C8B-B14F-4D97-AF65-F5344CB8AC3E}">
        <p14:creationId xmlns:p14="http://schemas.microsoft.com/office/powerpoint/2010/main" val="24380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3B05F35-43CF-4E20-ABA0-F645217E3068}" type="slidenum">
              <a:rPr lang="fr-FR" smtClean="0"/>
              <a:pPr/>
              <a:t>‹N°›</a:t>
            </a:fld>
            <a:endParaRPr lang="fr-FR"/>
          </a:p>
        </p:txBody>
      </p:sp>
    </p:spTree>
    <p:extLst>
      <p:ext uri="{BB962C8B-B14F-4D97-AF65-F5344CB8AC3E}">
        <p14:creationId xmlns:p14="http://schemas.microsoft.com/office/powerpoint/2010/main" val="403900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3B05F35-43CF-4E20-ABA0-F645217E3068}" type="slidenum">
              <a:rPr lang="fr-FR" smtClean="0"/>
              <a:pPr/>
              <a:t>‹N°›</a:t>
            </a:fld>
            <a:endParaRPr lang="fr-FR"/>
          </a:p>
        </p:txBody>
      </p:sp>
    </p:spTree>
    <p:extLst>
      <p:ext uri="{BB962C8B-B14F-4D97-AF65-F5344CB8AC3E}">
        <p14:creationId xmlns:p14="http://schemas.microsoft.com/office/powerpoint/2010/main" val="354956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3B05F35-43CF-4E20-ABA0-F645217E3068}" type="slidenum">
              <a:rPr lang="fr-FR" smtClean="0"/>
              <a:pPr/>
              <a:t>‹N°›</a:t>
            </a:fld>
            <a:endParaRPr lang="fr-FR"/>
          </a:p>
        </p:txBody>
      </p:sp>
    </p:spTree>
    <p:extLst>
      <p:ext uri="{BB962C8B-B14F-4D97-AF65-F5344CB8AC3E}">
        <p14:creationId xmlns:p14="http://schemas.microsoft.com/office/powerpoint/2010/main" val="219333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9401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05F35-43CF-4E20-ABA0-F645217E3068}" type="slidenum">
              <a:rPr lang="fr-FR" smtClean="0"/>
              <a:pPr/>
              <a:t>‹N°›</a:t>
            </a:fld>
            <a:endParaRPr lang="fr-FR"/>
          </a:p>
        </p:txBody>
      </p:sp>
    </p:spTree>
    <p:extLst>
      <p:ext uri="{BB962C8B-B14F-4D97-AF65-F5344CB8AC3E}">
        <p14:creationId xmlns:p14="http://schemas.microsoft.com/office/powerpoint/2010/main" val="332812839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274320" y="320040"/>
            <a:ext cx="11590020" cy="6301196"/>
            <a:chOff x="274320" y="320040"/>
            <a:chExt cx="11590020" cy="6195060"/>
          </a:xfrm>
          <a:noFill/>
        </p:grpSpPr>
        <p:sp>
          <p:nvSpPr>
            <p:cNvPr id="2" name="Rectangle 1"/>
            <p:cNvSpPr/>
            <p:nvPr/>
          </p:nvSpPr>
          <p:spPr>
            <a:xfrm>
              <a:off x="274320" y="320040"/>
              <a:ext cx="11590020" cy="6195060"/>
            </a:xfrm>
            <a:prstGeom prst="rect">
              <a:avLst/>
            </a:prstGeom>
            <a:grp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4400" dirty="0">
                  <a:solidFill>
                    <a:srgbClr val="57637D"/>
                  </a:solidFill>
                  <a:latin typeface="Eras Bold ITC" panose="020B0907030504020204" pitchFamily="34" charset="0"/>
                </a:rPr>
                <a:t>Compte administratif 2021 </a:t>
              </a:r>
            </a:p>
            <a:p>
              <a:pPr algn="ctr" eaLnBrk="1" fontAlgn="auto" hangingPunct="1">
                <a:spcBef>
                  <a:spcPts val="0"/>
                </a:spcBef>
                <a:spcAft>
                  <a:spcPts val="0"/>
                </a:spcAft>
                <a:defRPr/>
              </a:pPr>
              <a:endParaRPr lang="fr-FR" sz="2400" dirty="0">
                <a:solidFill>
                  <a:srgbClr val="57637D"/>
                </a:solidFill>
                <a:latin typeface="Eras Bold ITC" panose="020B0907030504020204" pitchFamily="34" charset="0"/>
              </a:endParaRPr>
            </a:p>
            <a:p>
              <a:pPr algn="ctr" eaLnBrk="1" fontAlgn="auto" hangingPunct="1">
                <a:spcBef>
                  <a:spcPts val="0"/>
                </a:spcBef>
                <a:spcAft>
                  <a:spcPts val="0"/>
                </a:spcAft>
                <a:defRPr/>
              </a:pPr>
              <a:r>
                <a:rPr lang="fr-FR" dirty="0">
                  <a:solidFill>
                    <a:srgbClr val="920000"/>
                  </a:solidFill>
                  <a:latin typeface="Eras Bold ITC" panose="020B0907030504020204" pitchFamily="34" charset="0"/>
                </a:rPr>
                <a:t>Conseil municipal du 30 juin 2022</a:t>
              </a:r>
            </a:p>
          </p:txBody>
        </p:sp>
        <p:sp>
          <p:nvSpPr>
            <p:cNvPr id="4" name="Rectangle 3"/>
            <p:cNvSpPr/>
            <p:nvPr/>
          </p:nvSpPr>
          <p:spPr>
            <a:xfrm>
              <a:off x="274320" y="320040"/>
              <a:ext cx="11590020" cy="6195060"/>
            </a:xfrm>
            <a:prstGeom prst="rect">
              <a:avLst/>
            </a:prstGeom>
            <a:grpFill/>
            <a:ln w="952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pic>
        <p:nvPicPr>
          <p:cNvPr id="7" name="Imag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0563" y="6108700"/>
            <a:ext cx="1811337"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a:extLst>
              <a:ext uri="{FF2B5EF4-FFF2-40B4-BE49-F238E27FC236}">
                <a16:creationId xmlns:a16="http://schemas.microsoft.com/office/drawing/2014/main" id="{E904E861-14A4-40C4-A6B8-64B861E6A014}"/>
              </a:ext>
            </a:extLst>
          </p:cNvPr>
          <p:cNvSpPr>
            <a:spLocks noGrp="1"/>
          </p:cNvSpPr>
          <p:nvPr>
            <p:ph type="sldNum" sz="quarter" idx="12"/>
          </p:nvPr>
        </p:nvSpPr>
        <p:spPr/>
        <p:txBody>
          <a:bodyPr/>
          <a:lstStyle/>
          <a:p>
            <a:fld id="{F3B05F35-43CF-4E20-ABA0-F645217E3068}" type="slidenum">
              <a:rPr lang="fr-FR" smtClean="0"/>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3363" y="260648"/>
            <a:ext cx="11590337" cy="1127125"/>
          </a:xfrm>
          <a:prstGeom prst="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nvGrpSpPr>
          <p:cNvPr id="11" name="Groupe 10"/>
          <p:cNvGrpSpPr/>
          <p:nvPr/>
        </p:nvGrpSpPr>
        <p:grpSpPr>
          <a:xfrm>
            <a:off x="195943" y="284314"/>
            <a:ext cx="11668397" cy="6345086"/>
            <a:chOff x="274320" y="320040"/>
            <a:chExt cx="11590020" cy="6195060"/>
          </a:xfrm>
          <a:noFill/>
        </p:grpSpPr>
        <p:sp>
          <p:nvSpPr>
            <p:cNvPr id="2" name="Rectangle 1"/>
            <p:cNvSpPr/>
            <p:nvPr/>
          </p:nvSpPr>
          <p:spPr>
            <a:xfrm>
              <a:off x="274320" y="320040"/>
              <a:ext cx="11590020" cy="6195060"/>
            </a:xfrm>
            <a:prstGeom prst="rect">
              <a:avLst/>
            </a:prstGeom>
            <a:grp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3600" dirty="0">
                <a:solidFill>
                  <a:srgbClr val="57637D"/>
                </a:solidFill>
                <a:latin typeface="Eras Bold ITC" panose="020B0907030504020204" pitchFamily="34" charset="0"/>
              </a:endParaRPr>
            </a:p>
            <a:p>
              <a:pPr algn="ctr" eaLnBrk="1" fontAlgn="auto" hangingPunct="1">
                <a:spcBef>
                  <a:spcPts val="0"/>
                </a:spcBef>
                <a:spcAft>
                  <a:spcPts val="0"/>
                </a:spcAft>
                <a:defRPr/>
              </a:pPr>
              <a:endParaRPr lang="fr-FR" sz="2400" dirty="0">
                <a:solidFill>
                  <a:srgbClr val="57637D"/>
                </a:solidFill>
                <a:latin typeface="Eras Bold ITC" panose="020B0907030504020204" pitchFamily="34" charset="0"/>
              </a:endParaRPr>
            </a:p>
          </p:txBody>
        </p:sp>
        <p:sp>
          <p:nvSpPr>
            <p:cNvPr id="4" name="Rectangle 3"/>
            <p:cNvSpPr/>
            <p:nvPr/>
          </p:nvSpPr>
          <p:spPr>
            <a:xfrm>
              <a:off x="274320" y="320040"/>
              <a:ext cx="11590020" cy="6195060"/>
            </a:xfrm>
            <a:prstGeom prst="rect">
              <a:avLst/>
            </a:prstGeom>
            <a:grpFill/>
            <a:ln w="952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14" name="ZoneTexte 13">
            <a:extLst>
              <a:ext uri="{FF2B5EF4-FFF2-40B4-BE49-F238E27FC236}">
                <a16:creationId xmlns:a16="http://schemas.microsoft.com/office/drawing/2014/main" id="{0CD0DCF9-50B0-4CAB-9BA1-7AF4C2D9A6A5}"/>
              </a:ext>
            </a:extLst>
          </p:cNvPr>
          <p:cNvSpPr txBox="1"/>
          <p:nvPr/>
        </p:nvSpPr>
        <p:spPr>
          <a:xfrm>
            <a:off x="686792" y="1601610"/>
            <a:ext cx="11136906" cy="530915"/>
          </a:xfrm>
          <a:prstGeom prst="rect">
            <a:avLst/>
          </a:prstGeom>
          <a:noFill/>
        </p:spPr>
        <p:txBody>
          <a:bodyPr wrap="square" rtlCol="0">
            <a:spAutoFit/>
          </a:bodyPr>
          <a:lstStyle/>
          <a:p>
            <a:pPr algn="just" defTabSz="457200"/>
            <a:r>
              <a:rPr lang="fr-FR" b="1" dirty="0">
                <a:solidFill>
                  <a:srgbClr val="4472C4"/>
                </a:solidFill>
                <a:latin typeface="Roboto" panose="02000000000000000000" pitchFamily="2" charset="0"/>
                <a:ea typeface="Roboto" panose="02000000000000000000" pitchFamily="2" charset="0"/>
              </a:rPr>
              <a:t>Première année d’exécution du PPI 2021-2026 (13,7 M€)</a:t>
            </a:r>
          </a:p>
          <a:p>
            <a:pPr algn="just" defTabSz="457200"/>
            <a:endParaRPr lang="fr-FR" sz="1050" b="1" dirty="0">
              <a:solidFill>
                <a:prstClr val="black"/>
              </a:solidFill>
              <a:latin typeface="Roboto" panose="02000000000000000000" pitchFamily="2" charset="0"/>
              <a:ea typeface="Roboto" panose="02000000000000000000" pitchFamily="2" charset="0"/>
              <a:cs typeface="Arial" panose="020B0604020202020204" pitchFamily="34" charset="0"/>
            </a:endParaRPr>
          </a:p>
        </p:txBody>
      </p:sp>
      <p:sp>
        <p:nvSpPr>
          <p:cNvPr id="15" name="Rectangle 14">
            <a:extLst>
              <a:ext uri="{FF2B5EF4-FFF2-40B4-BE49-F238E27FC236}">
                <a16:creationId xmlns:a16="http://schemas.microsoft.com/office/drawing/2014/main" id="{0A628B77-50D1-4696-AEDF-1232DC990837}"/>
              </a:ext>
            </a:extLst>
          </p:cNvPr>
          <p:cNvSpPr/>
          <p:nvPr/>
        </p:nvSpPr>
        <p:spPr>
          <a:xfrm>
            <a:off x="5006905" y="5316277"/>
            <a:ext cx="1800493" cy="95410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BUDGET </a:t>
            </a:r>
          </a:p>
          <a:p>
            <a:pPr marL="0" marR="0" lvl="0" indent="0" defTabSz="4572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2021</a:t>
            </a:r>
            <a:endParaRPr kumimoji="0" lang="fr-FR" sz="2800" b="1" i="0" u="none" strike="noStrike" kern="0" cap="none" spc="0" normalizeH="0" baseline="0" noProof="0" dirty="0">
              <a:ln>
                <a:noFill/>
              </a:ln>
              <a:solidFill>
                <a:prstClr val="white"/>
              </a:solidFill>
              <a:effectLst/>
              <a:uLnTx/>
              <a:uFillTx/>
            </a:endParaRPr>
          </a:p>
        </p:txBody>
      </p:sp>
      <p:sp>
        <p:nvSpPr>
          <p:cNvPr id="17" name="ZoneTexte 16">
            <a:extLst>
              <a:ext uri="{FF2B5EF4-FFF2-40B4-BE49-F238E27FC236}">
                <a16:creationId xmlns:a16="http://schemas.microsoft.com/office/drawing/2014/main" id="{36915734-4D35-4EC9-AC48-D7A731735095}"/>
              </a:ext>
            </a:extLst>
          </p:cNvPr>
          <p:cNvSpPr txBox="1"/>
          <p:nvPr/>
        </p:nvSpPr>
        <p:spPr>
          <a:xfrm>
            <a:off x="327660" y="5410468"/>
            <a:ext cx="5408300" cy="1200329"/>
          </a:xfrm>
          <a:prstGeom prst="rect">
            <a:avLst/>
          </a:prstGeom>
          <a:noFill/>
        </p:spPr>
        <p:txBody>
          <a:bodyPr wrap="square" rtlCol="0">
            <a:spAutoFit/>
          </a:bodyPr>
          <a:lstStyle/>
          <a:p>
            <a:pPr algn="ctr" defTabSz="457200"/>
            <a:r>
              <a:rPr lang="fr-FR" b="1" dirty="0">
                <a:solidFill>
                  <a:srgbClr val="000000"/>
                </a:solidFill>
                <a:latin typeface="Roboto" panose="02000000000000000000" pitchFamily="2" charset="0"/>
                <a:ea typeface="Roboto" panose="02000000000000000000" pitchFamily="2" charset="0"/>
                <a:cs typeface="Arial" panose="020B0604020202020204" pitchFamily="34" charset="0"/>
              </a:rPr>
              <a:t>Extension de l'école maternelle Clos du Noyer</a:t>
            </a:r>
          </a:p>
          <a:p>
            <a:pPr algn="ctr" defTabSz="457200"/>
            <a:r>
              <a:rPr lang="fr-FR" dirty="0">
                <a:solidFill>
                  <a:srgbClr val="000000"/>
                </a:solidFill>
                <a:latin typeface="Roboto" panose="02000000000000000000" pitchFamily="2" charset="0"/>
                <a:ea typeface="Roboto" panose="02000000000000000000" pitchFamily="2" charset="0"/>
                <a:cs typeface="Arial" panose="020B0604020202020204" pitchFamily="34" charset="0"/>
              </a:rPr>
              <a:t>(206 k€ en 2021 ; coût prévisionnel de l’opération : 0,5 M€)</a:t>
            </a:r>
            <a:endParaRPr lang="fr-FR" b="1" dirty="0">
              <a:solidFill>
                <a:srgbClr val="000000"/>
              </a:solidFill>
              <a:latin typeface="Roboto" panose="02000000000000000000" pitchFamily="2" charset="0"/>
              <a:ea typeface="Roboto" panose="02000000000000000000" pitchFamily="2" charset="0"/>
              <a:cs typeface="Arial" panose="020B0604020202020204" pitchFamily="34" charset="0"/>
            </a:endParaRPr>
          </a:p>
          <a:p>
            <a:pPr algn="ctr" defTabSz="457200"/>
            <a:r>
              <a:rPr lang="fr-FR" b="1" dirty="0">
                <a:solidFill>
                  <a:srgbClr val="000000"/>
                </a:solidFill>
                <a:latin typeface="Roboto" panose="02000000000000000000" pitchFamily="2" charset="0"/>
                <a:ea typeface="Roboto" panose="02000000000000000000" pitchFamily="2" charset="0"/>
                <a:cs typeface="Arial" panose="020B0604020202020204" pitchFamily="34" charset="0"/>
              </a:rPr>
              <a:t>  </a:t>
            </a:r>
          </a:p>
        </p:txBody>
      </p:sp>
      <p:sp>
        <p:nvSpPr>
          <p:cNvPr id="12" name="Flèche : droite 11">
            <a:extLst>
              <a:ext uri="{FF2B5EF4-FFF2-40B4-BE49-F238E27FC236}">
                <a16:creationId xmlns:a16="http://schemas.microsoft.com/office/drawing/2014/main" id="{7A7CE0AE-1541-4068-A1E1-68F076838D2E}"/>
              </a:ext>
            </a:extLst>
          </p:cNvPr>
          <p:cNvSpPr/>
          <p:nvPr/>
        </p:nvSpPr>
        <p:spPr>
          <a:xfrm>
            <a:off x="306872" y="1641632"/>
            <a:ext cx="379920" cy="288032"/>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5">
                  <a:lumMod val="75000"/>
                </a:schemeClr>
              </a:solidFill>
            </a:endParaRPr>
          </a:p>
        </p:txBody>
      </p:sp>
      <p:pic>
        <p:nvPicPr>
          <p:cNvPr id="8" name="Image 7">
            <a:extLst>
              <a:ext uri="{FF2B5EF4-FFF2-40B4-BE49-F238E27FC236}">
                <a16:creationId xmlns:a16="http://schemas.microsoft.com/office/drawing/2014/main" id="{9EBC9260-72F8-4635-A31E-C3FAF690A6EF}"/>
              </a:ext>
            </a:extLst>
          </p:cNvPr>
          <p:cNvPicPr>
            <a:picLocks noChangeAspect="1"/>
          </p:cNvPicPr>
          <p:nvPr/>
        </p:nvPicPr>
        <p:blipFill rotWithShape="1">
          <a:blip r:embed="rId3"/>
          <a:srcRect r="17016"/>
          <a:stretch/>
        </p:blipFill>
        <p:spPr>
          <a:xfrm>
            <a:off x="327660" y="2241007"/>
            <a:ext cx="5408300" cy="2868489"/>
          </a:xfrm>
          <a:prstGeom prst="rect">
            <a:avLst/>
          </a:prstGeom>
        </p:spPr>
      </p:pic>
      <p:pic>
        <p:nvPicPr>
          <p:cNvPr id="18" name="Image 17">
            <a:extLst>
              <a:ext uri="{FF2B5EF4-FFF2-40B4-BE49-F238E27FC236}">
                <a16:creationId xmlns:a16="http://schemas.microsoft.com/office/drawing/2014/main" id="{5E191AA4-B46E-4D54-9EDA-0249D8E85E1C}"/>
              </a:ext>
            </a:extLst>
          </p:cNvPr>
          <p:cNvPicPr>
            <a:picLocks noChangeAspect="1"/>
          </p:cNvPicPr>
          <p:nvPr/>
        </p:nvPicPr>
        <p:blipFill>
          <a:blip r:embed="rId4"/>
          <a:stretch>
            <a:fillRect/>
          </a:stretch>
        </p:blipFill>
        <p:spPr>
          <a:xfrm>
            <a:off x="6096000" y="3284984"/>
            <a:ext cx="5587532" cy="3132046"/>
          </a:xfrm>
          <a:prstGeom prst="rect">
            <a:avLst/>
          </a:prstGeom>
        </p:spPr>
      </p:pic>
      <p:sp>
        <p:nvSpPr>
          <p:cNvPr id="19" name="ZoneTexte 18">
            <a:extLst>
              <a:ext uri="{FF2B5EF4-FFF2-40B4-BE49-F238E27FC236}">
                <a16:creationId xmlns:a16="http://schemas.microsoft.com/office/drawing/2014/main" id="{658E3F0F-DD54-461E-8CCA-7976A99C3F41}"/>
              </a:ext>
            </a:extLst>
          </p:cNvPr>
          <p:cNvSpPr txBox="1"/>
          <p:nvPr/>
        </p:nvSpPr>
        <p:spPr>
          <a:xfrm>
            <a:off x="5735961" y="2215008"/>
            <a:ext cx="6128379" cy="923330"/>
          </a:xfrm>
          <a:prstGeom prst="rect">
            <a:avLst/>
          </a:prstGeom>
          <a:noFill/>
        </p:spPr>
        <p:txBody>
          <a:bodyPr wrap="square" rtlCol="0">
            <a:spAutoFit/>
          </a:bodyPr>
          <a:lstStyle/>
          <a:p>
            <a:pPr algn="ctr" defTabSz="457200"/>
            <a:r>
              <a:rPr lang="fr-FR" b="1" dirty="0">
                <a:solidFill>
                  <a:srgbClr val="000000"/>
                </a:solidFill>
                <a:latin typeface="Roboto" panose="02000000000000000000" pitchFamily="2" charset="0"/>
                <a:ea typeface="Roboto" panose="02000000000000000000" pitchFamily="2" charset="0"/>
                <a:cs typeface="Arial" panose="020B0604020202020204" pitchFamily="34" charset="0"/>
              </a:rPr>
              <a:t>Travaux de rénovation réalisés pour la mise en accessibilité et en sécurité de la Maison Jean Vilar</a:t>
            </a:r>
          </a:p>
          <a:p>
            <a:pPr algn="ctr" defTabSz="457200"/>
            <a:r>
              <a:rPr lang="fr-FR" dirty="0">
                <a:solidFill>
                  <a:srgbClr val="000000"/>
                </a:solidFill>
                <a:latin typeface="Roboto" panose="02000000000000000000" pitchFamily="2" charset="0"/>
                <a:ea typeface="Roboto" panose="02000000000000000000" pitchFamily="2" charset="0"/>
                <a:cs typeface="Arial" panose="020B0604020202020204" pitchFamily="34" charset="0"/>
              </a:rPr>
              <a:t>(0,5 M€ en 2021 ; coût prévisionnel de l’opération : 1,1 M€)</a:t>
            </a:r>
            <a:endParaRPr lang="fr-FR" b="1" dirty="0">
              <a:solidFill>
                <a:srgbClr val="000000"/>
              </a:solidFill>
              <a:latin typeface="Roboto" panose="02000000000000000000" pitchFamily="2" charset="0"/>
              <a:ea typeface="Roboto" panose="02000000000000000000" pitchFamily="2" charset="0"/>
              <a:cs typeface="Arial" panose="020B0604020202020204" pitchFamily="34" charset="0"/>
            </a:endParaRPr>
          </a:p>
        </p:txBody>
      </p:sp>
      <p:sp>
        <p:nvSpPr>
          <p:cNvPr id="20" name="ZoneTexte 19">
            <a:extLst>
              <a:ext uri="{FF2B5EF4-FFF2-40B4-BE49-F238E27FC236}">
                <a16:creationId xmlns:a16="http://schemas.microsoft.com/office/drawing/2014/main" id="{817D50A1-1A46-44D8-BCCB-96C13D7C396C}"/>
              </a:ext>
            </a:extLst>
          </p:cNvPr>
          <p:cNvSpPr txBox="1"/>
          <p:nvPr/>
        </p:nvSpPr>
        <p:spPr>
          <a:xfrm>
            <a:off x="248932" y="539568"/>
            <a:ext cx="11590337" cy="646331"/>
          </a:xfrm>
          <a:prstGeom prst="rect">
            <a:avLst/>
          </a:prstGeom>
          <a:noFill/>
        </p:spPr>
        <p:txBody>
          <a:bodyPr wrap="square">
            <a:spAutoFit/>
          </a:bodyPr>
          <a:lstStyle/>
          <a:p>
            <a:pPr algn="r" eaLnBrk="1" fontAlgn="auto" hangingPunct="1">
              <a:spcBef>
                <a:spcPts val="0"/>
              </a:spcBef>
              <a:spcAft>
                <a:spcPts val="0"/>
              </a:spcAft>
              <a:defRPr/>
            </a:pPr>
            <a:r>
              <a:rPr lang="fr-FR" sz="3600" dirty="0">
                <a:solidFill>
                  <a:schemeClr val="bg1">
                    <a:lumMod val="95000"/>
                  </a:schemeClr>
                </a:solidFill>
                <a:latin typeface="Eras Bold ITC" panose="020B0907030504020204" pitchFamily="34" charset="0"/>
              </a:rPr>
              <a:t>Focus – Principales réalisations 2021</a:t>
            </a:r>
          </a:p>
        </p:txBody>
      </p:sp>
      <p:sp>
        <p:nvSpPr>
          <p:cNvPr id="21" name="Espace réservé du numéro de diapositive 20">
            <a:extLst>
              <a:ext uri="{FF2B5EF4-FFF2-40B4-BE49-F238E27FC236}">
                <a16:creationId xmlns:a16="http://schemas.microsoft.com/office/drawing/2014/main" id="{410D38F9-EF60-407A-9B50-E0320FE38982}"/>
              </a:ext>
            </a:extLst>
          </p:cNvPr>
          <p:cNvSpPr>
            <a:spLocks noGrp="1"/>
          </p:cNvSpPr>
          <p:nvPr>
            <p:ph type="sldNum" sz="quarter" idx="12"/>
          </p:nvPr>
        </p:nvSpPr>
        <p:spPr/>
        <p:txBody>
          <a:bodyPr/>
          <a:lstStyle/>
          <a:p>
            <a:fld id="{F3B05F35-43CF-4E20-ABA0-F645217E3068}" type="slidenum">
              <a:rPr lang="fr-FR" smtClean="0"/>
              <a:pPr/>
              <a:t>10</a:t>
            </a:fld>
            <a:endParaRPr lang="fr-FR"/>
          </a:p>
        </p:txBody>
      </p:sp>
    </p:spTree>
    <p:extLst>
      <p:ext uri="{BB962C8B-B14F-4D97-AF65-F5344CB8AC3E}">
        <p14:creationId xmlns:p14="http://schemas.microsoft.com/office/powerpoint/2010/main" val="335161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972" y="262840"/>
            <a:ext cx="11590337" cy="1127125"/>
          </a:xfrm>
          <a:prstGeom prst="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1" name="Groupe 10"/>
          <p:cNvGrpSpPr/>
          <p:nvPr/>
        </p:nvGrpSpPr>
        <p:grpSpPr>
          <a:xfrm>
            <a:off x="195943" y="284314"/>
            <a:ext cx="11668397" cy="6345086"/>
            <a:chOff x="274320" y="320040"/>
            <a:chExt cx="11590020" cy="6195060"/>
          </a:xfrm>
          <a:noFill/>
        </p:grpSpPr>
        <p:sp>
          <p:nvSpPr>
            <p:cNvPr id="2" name="Rectangle 1"/>
            <p:cNvSpPr/>
            <p:nvPr/>
          </p:nvSpPr>
          <p:spPr>
            <a:xfrm>
              <a:off x="274320" y="320040"/>
              <a:ext cx="11590020" cy="6195060"/>
            </a:xfrm>
            <a:prstGeom prst="rect">
              <a:avLst/>
            </a:prstGeom>
            <a:grp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3600" dirty="0">
                <a:solidFill>
                  <a:srgbClr val="57637D"/>
                </a:solidFill>
                <a:latin typeface="Eras Bold ITC" panose="020B0907030504020204" pitchFamily="34" charset="0"/>
              </a:endParaRPr>
            </a:p>
            <a:p>
              <a:pPr algn="ctr" eaLnBrk="1" fontAlgn="auto" hangingPunct="1">
                <a:spcBef>
                  <a:spcPts val="0"/>
                </a:spcBef>
                <a:spcAft>
                  <a:spcPts val="0"/>
                </a:spcAft>
                <a:defRPr/>
              </a:pPr>
              <a:endParaRPr lang="fr-FR" sz="2400" dirty="0">
                <a:solidFill>
                  <a:srgbClr val="57637D"/>
                </a:solidFill>
                <a:latin typeface="Eras Bold ITC" panose="020B0907030504020204" pitchFamily="34" charset="0"/>
              </a:endParaRPr>
            </a:p>
          </p:txBody>
        </p:sp>
        <p:sp>
          <p:nvSpPr>
            <p:cNvPr id="4" name="Rectangle 3"/>
            <p:cNvSpPr/>
            <p:nvPr/>
          </p:nvSpPr>
          <p:spPr>
            <a:xfrm>
              <a:off x="274320" y="320040"/>
              <a:ext cx="11590020" cy="6195060"/>
            </a:xfrm>
            <a:prstGeom prst="rect">
              <a:avLst/>
            </a:prstGeom>
            <a:grpFill/>
            <a:ln w="952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sp>
        <p:nvSpPr>
          <p:cNvPr id="7" name="ZoneTexte 6"/>
          <p:cNvSpPr txBox="1"/>
          <p:nvPr/>
        </p:nvSpPr>
        <p:spPr>
          <a:xfrm>
            <a:off x="1631507" y="503238"/>
            <a:ext cx="10193802" cy="646331"/>
          </a:xfrm>
          <a:prstGeom prst="rect">
            <a:avLst/>
          </a:prstGeom>
          <a:noFill/>
        </p:spPr>
        <p:txBody>
          <a:bodyPr wrap="square">
            <a:spAutoFit/>
          </a:bodyPr>
          <a:lstStyle/>
          <a:p>
            <a:pPr algn="r" eaLnBrk="1" fontAlgn="auto" hangingPunct="1">
              <a:spcBef>
                <a:spcPts val="0"/>
              </a:spcBef>
              <a:spcAft>
                <a:spcPts val="0"/>
              </a:spcAft>
              <a:defRPr/>
            </a:pPr>
            <a:r>
              <a:rPr lang="fr-FR" sz="3600" dirty="0">
                <a:solidFill>
                  <a:schemeClr val="bg1">
                    <a:lumMod val="95000"/>
                  </a:schemeClr>
                </a:solidFill>
                <a:latin typeface="Eras Bold ITC" panose="020B0907030504020204" pitchFamily="34" charset="0"/>
              </a:rPr>
              <a:t>1.4. Recettes d’investissement</a:t>
            </a:r>
          </a:p>
        </p:txBody>
      </p:sp>
      <p:cxnSp>
        <p:nvCxnSpPr>
          <p:cNvPr id="9" name="Connecteur droit 8"/>
          <p:cNvCxnSpPr/>
          <p:nvPr/>
        </p:nvCxnSpPr>
        <p:spPr>
          <a:xfrm>
            <a:off x="4824413" y="2987675"/>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 name="Graphique 13">
            <a:extLst>
              <a:ext uri="{FF2B5EF4-FFF2-40B4-BE49-F238E27FC236}">
                <a16:creationId xmlns:a16="http://schemas.microsoft.com/office/drawing/2014/main" id="{DA7E35B1-DC3D-439C-BB15-45259BF97C16}"/>
              </a:ext>
            </a:extLst>
          </p:cNvPr>
          <p:cNvGraphicFramePr>
            <a:graphicFrameLocks/>
          </p:cNvGraphicFramePr>
          <p:nvPr>
            <p:extLst>
              <p:ext uri="{D42A27DB-BD31-4B8C-83A1-F6EECF244321}">
                <p14:modId xmlns:p14="http://schemas.microsoft.com/office/powerpoint/2010/main" val="724910994"/>
              </p:ext>
            </p:extLst>
          </p:nvPr>
        </p:nvGraphicFramePr>
        <p:xfrm>
          <a:off x="494095" y="1644400"/>
          <a:ext cx="6336704" cy="4517821"/>
        </p:xfrm>
        <a:graphic>
          <a:graphicData uri="http://schemas.openxmlformats.org/drawingml/2006/chart">
            <c:chart xmlns:c="http://schemas.openxmlformats.org/drawingml/2006/chart" xmlns:r="http://schemas.openxmlformats.org/officeDocument/2006/relationships" r:id="rId3"/>
          </a:graphicData>
        </a:graphic>
      </p:graphicFrame>
      <p:sp>
        <p:nvSpPr>
          <p:cNvPr id="15" name="ZoneTexte 14">
            <a:extLst>
              <a:ext uri="{FF2B5EF4-FFF2-40B4-BE49-F238E27FC236}">
                <a16:creationId xmlns:a16="http://schemas.microsoft.com/office/drawing/2014/main" id="{7048C1D7-84A0-4413-842C-A462146088B1}"/>
              </a:ext>
            </a:extLst>
          </p:cNvPr>
          <p:cNvSpPr txBox="1"/>
          <p:nvPr/>
        </p:nvSpPr>
        <p:spPr>
          <a:xfrm>
            <a:off x="6240016" y="1608889"/>
            <a:ext cx="5585293" cy="3724096"/>
          </a:xfrm>
          <a:prstGeom prst="rect">
            <a:avLst/>
          </a:prstGeom>
          <a:noFill/>
        </p:spPr>
        <p:txBody>
          <a:bodyPr wrap="square" rtlCol="0">
            <a:spAutoFit/>
          </a:bodyPr>
          <a:lstStyle/>
          <a:p>
            <a:pPr algn="just"/>
            <a:r>
              <a:rPr lang="fr-FR" b="1" dirty="0">
                <a:solidFill>
                  <a:srgbClr val="00B0F0"/>
                </a:solidFill>
              </a:rPr>
              <a:t>D’un montant de 47,1 M€ en 2021</a:t>
            </a:r>
            <a:r>
              <a:rPr lang="fr-FR" dirty="0"/>
              <a:t>, les recettes réelles d’investissement intègrent :</a:t>
            </a:r>
          </a:p>
          <a:p>
            <a:pPr algn="just"/>
            <a:endParaRPr lang="fr-FR" dirty="0">
              <a:solidFill>
                <a:schemeClr val="tx2"/>
              </a:solidFill>
            </a:endParaRPr>
          </a:p>
          <a:p>
            <a:pPr marL="285750" indent="-285750" algn="just">
              <a:buFontTx/>
              <a:buChar char="-"/>
            </a:pPr>
            <a:r>
              <a:rPr lang="fr-FR" dirty="0">
                <a:solidFill>
                  <a:schemeClr val="bg2">
                    <a:lumMod val="50000"/>
                  </a:schemeClr>
                </a:solidFill>
              </a:rPr>
              <a:t>Les </a:t>
            </a:r>
            <a:r>
              <a:rPr lang="fr-FR" b="1" dirty="0">
                <a:solidFill>
                  <a:schemeClr val="bg2">
                    <a:lumMod val="50000"/>
                  </a:schemeClr>
                </a:solidFill>
              </a:rPr>
              <a:t>dotations, fonds divers et réserves (17,0 M€), </a:t>
            </a:r>
            <a:r>
              <a:rPr lang="fr-FR" dirty="0"/>
              <a:t>comprenant 5,9 M€ de FCTVA, 0,3 M€ de taxe d’aménagement et 10,7 M€ d’excédents de fonctionnement capitalisés. </a:t>
            </a:r>
          </a:p>
          <a:p>
            <a:pPr marL="285750" indent="-285750" algn="just">
              <a:buFontTx/>
              <a:buChar char="-"/>
            </a:pPr>
            <a:endParaRPr lang="fr-FR" sz="1000" u="sng" dirty="0">
              <a:solidFill>
                <a:srgbClr val="00B0F0"/>
              </a:solidFill>
            </a:endParaRPr>
          </a:p>
          <a:p>
            <a:pPr marL="285750" indent="-285750" algn="just">
              <a:buFontTx/>
              <a:buChar char="-"/>
            </a:pPr>
            <a:r>
              <a:rPr lang="fr-FR" dirty="0">
                <a:solidFill>
                  <a:srgbClr val="E78F36"/>
                </a:solidFill>
              </a:rPr>
              <a:t>Les </a:t>
            </a:r>
            <a:r>
              <a:rPr lang="fr-FR" b="1" dirty="0">
                <a:solidFill>
                  <a:srgbClr val="E78F36"/>
                </a:solidFill>
              </a:rPr>
              <a:t>subventions d’investissement (7,0 M€)</a:t>
            </a:r>
            <a:r>
              <a:rPr lang="fr-FR" dirty="0">
                <a:solidFill>
                  <a:srgbClr val="E78F36"/>
                </a:solidFill>
              </a:rPr>
              <a:t>. </a:t>
            </a:r>
            <a:r>
              <a:rPr lang="fr-FR" dirty="0"/>
              <a:t>Ce chapitre fait apparaître les amendes de police (0,9 M€) ainsi que les subventions d’investissement perçues par la Ville (6,1 M€) ; </a:t>
            </a:r>
          </a:p>
          <a:p>
            <a:pPr marL="285750" indent="-285750" algn="just">
              <a:buFontTx/>
              <a:buChar char="-"/>
            </a:pPr>
            <a:endParaRPr lang="fr-FR" sz="1000" dirty="0"/>
          </a:p>
          <a:p>
            <a:pPr marL="285750" indent="-285750" algn="just">
              <a:buFontTx/>
              <a:buChar char="-"/>
            </a:pPr>
            <a:r>
              <a:rPr lang="fr-FR" dirty="0"/>
              <a:t>Les </a:t>
            </a:r>
            <a:r>
              <a:rPr lang="fr-FR" b="1" dirty="0">
                <a:solidFill>
                  <a:schemeClr val="accent2"/>
                </a:solidFill>
              </a:rPr>
              <a:t>emprunts (23 M€)</a:t>
            </a:r>
            <a:r>
              <a:rPr lang="fr-FR" dirty="0">
                <a:solidFill>
                  <a:schemeClr val="accent2"/>
                </a:solidFill>
              </a:rPr>
              <a:t>. </a:t>
            </a:r>
          </a:p>
        </p:txBody>
      </p:sp>
      <p:sp>
        <p:nvSpPr>
          <p:cNvPr id="5" name="Espace réservé du numéro de diapositive 4">
            <a:extLst>
              <a:ext uri="{FF2B5EF4-FFF2-40B4-BE49-F238E27FC236}">
                <a16:creationId xmlns:a16="http://schemas.microsoft.com/office/drawing/2014/main" id="{AD2A0E9A-B49C-44A0-AEB9-55BCE1B80404}"/>
              </a:ext>
            </a:extLst>
          </p:cNvPr>
          <p:cNvSpPr>
            <a:spLocks noGrp="1"/>
          </p:cNvSpPr>
          <p:nvPr>
            <p:ph type="sldNum" sz="quarter" idx="12"/>
          </p:nvPr>
        </p:nvSpPr>
        <p:spPr/>
        <p:txBody>
          <a:bodyPr/>
          <a:lstStyle/>
          <a:p>
            <a:fld id="{F3B05F35-43CF-4E20-ABA0-F645217E3068}" type="slidenum">
              <a:rPr lang="fr-FR" smtClean="0"/>
              <a:pPr/>
              <a:t>11</a:t>
            </a:fld>
            <a:endParaRPr lang="fr-FR"/>
          </a:p>
        </p:txBody>
      </p:sp>
    </p:spTree>
    <p:extLst>
      <p:ext uri="{BB962C8B-B14F-4D97-AF65-F5344CB8AC3E}">
        <p14:creationId xmlns:p14="http://schemas.microsoft.com/office/powerpoint/2010/main" val="80509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972" y="305851"/>
            <a:ext cx="11590337" cy="1127125"/>
          </a:xfrm>
          <a:prstGeom prst="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1" name="Groupe 10"/>
          <p:cNvGrpSpPr/>
          <p:nvPr/>
        </p:nvGrpSpPr>
        <p:grpSpPr>
          <a:xfrm>
            <a:off x="195943" y="284314"/>
            <a:ext cx="11668397" cy="6345086"/>
            <a:chOff x="274320" y="320040"/>
            <a:chExt cx="11590020" cy="6195060"/>
          </a:xfrm>
          <a:noFill/>
        </p:grpSpPr>
        <p:sp>
          <p:nvSpPr>
            <p:cNvPr id="2" name="Rectangle 1"/>
            <p:cNvSpPr/>
            <p:nvPr/>
          </p:nvSpPr>
          <p:spPr>
            <a:xfrm>
              <a:off x="274320" y="320040"/>
              <a:ext cx="11590020" cy="6195060"/>
            </a:xfrm>
            <a:prstGeom prst="rect">
              <a:avLst/>
            </a:prstGeom>
            <a:grp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3600" dirty="0">
                <a:solidFill>
                  <a:srgbClr val="57637D"/>
                </a:solidFill>
                <a:latin typeface="Eras Bold ITC" panose="020B0907030504020204" pitchFamily="34" charset="0"/>
              </a:endParaRPr>
            </a:p>
            <a:p>
              <a:pPr algn="ctr" eaLnBrk="1" fontAlgn="auto" hangingPunct="1">
                <a:spcBef>
                  <a:spcPts val="0"/>
                </a:spcBef>
                <a:spcAft>
                  <a:spcPts val="0"/>
                </a:spcAft>
                <a:defRPr/>
              </a:pPr>
              <a:endParaRPr lang="fr-FR" sz="2400" dirty="0">
                <a:solidFill>
                  <a:srgbClr val="57637D"/>
                </a:solidFill>
                <a:latin typeface="Eras Bold ITC" panose="020B0907030504020204" pitchFamily="34" charset="0"/>
              </a:endParaRPr>
            </a:p>
          </p:txBody>
        </p:sp>
        <p:sp>
          <p:nvSpPr>
            <p:cNvPr id="4" name="Rectangle 3"/>
            <p:cNvSpPr/>
            <p:nvPr/>
          </p:nvSpPr>
          <p:spPr>
            <a:xfrm>
              <a:off x="274320" y="320040"/>
              <a:ext cx="11590020" cy="6195060"/>
            </a:xfrm>
            <a:prstGeom prst="rect">
              <a:avLst/>
            </a:prstGeom>
            <a:grpFill/>
            <a:ln w="952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sp>
        <p:nvSpPr>
          <p:cNvPr id="7" name="ZoneTexte 6"/>
          <p:cNvSpPr txBox="1"/>
          <p:nvPr/>
        </p:nvSpPr>
        <p:spPr>
          <a:xfrm>
            <a:off x="1631507" y="503238"/>
            <a:ext cx="10115993" cy="646331"/>
          </a:xfrm>
          <a:prstGeom prst="rect">
            <a:avLst/>
          </a:prstGeom>
          <a:noFill/>
        </p:spPr>
        <p:txBody>
          <a:bodyPr wrap="square">
            <a:spAutoFit/>
          </a:bodyPr>
          <a:lstStyle/>
          <a:p>
            <a:pPr algn="r" eaLnBrk="1" fontAlgn="auto" hangingPunct="1">
              <a:spcBef>
                <a:spcPts val="0"/>
              </a:spcBef>
              <a:spcAft>
                <a:spcPts val="0"/>
              </a:spcAft>
              <a:defRPr/>
            </a:pPr>
            <a:r>
              <a:rPr lang="fr-FR" sz="3600" dirty="0">
                <a:solidFill>
                  <a:schemeClr val="bg1">
                    <a:lumMod val="95000"/>
                  </a:schemeClr>
                </a:solidFill>
                <a:latin typeface="Eras Bold ITC" panose="020B0907030504020204" pitchFamily="34" charset="0"/>
              </a:rPr>
              <a:t>1.5. Dette et capacité de désendettement</a:t>
            </a:r>
          </a:p>
        </p:txBody>
      </p:sp>
      <p:sp>
        <p:nvSpPr>
          <p:cNvPr id="5128" name="ZoneTexte 9"/>
          <p:cNvSpPr txBox="1">
            <a:spLocks noChangeArrowheads="1"/>
          </p:cNvSpPr>
          <p:nvPr/>
        </p:nvSpPr>
        <p:spPr bwMode="auto">
          <a:xfrm>
            <a:off x="695400" y="1595438"/>
            <a:ext cx="11052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fr-FR" altLang="fr-FR" sz="2000" dirty="0">
              <a:solidFill>
                <a:srgbClr val="57637D"/>
              </a:solidFill>
              <a:highlight>
                <a:srgbClr val="FFFF00"/>
              </a:highlight>
              <a:latin typeface="Segoe Script" panose="020B0504020000000003" pitchFamily="34" charset="0"/>
            </a:endParaRPr>
          </a:p>
        </p:txBody>
      </p:sp>
      <p:graphicFrame>
        <p:nvGraphicFramePr>
          <p:cNvPr id="12" name="Graphique 11">
            <a:extLst>
              <a:ext uri="{FF2B5EF4-FFF2-40B4-BE49-F238E27FC236}">
                <a16:creationId xmlns:a16="http://schemas.microsoft.com/office/drawing/2014/main" id="{DF5772B1-BC20-46C2-AA83-F186E19F8C0C}"/>
              </a:ext>
            </a:extLst>
          </p:cNvPr>
          <p:cNvGraphicFramePr>
            <a:graphicFrameLocks/>
          </p:cNvGraphicFramePr>
          <p:nvPr>
            <p:extLst>
              <p:ext uri="{D42A27DB-BD31-4B8C-83A1-F6EECF244321}">
                <p14:modId xmlns:p14="http://schemas.microsoft.com/office/powerpoint/2010/main" val="4011418395"/>
              </p:ext>
            </p:extLst>
          </p:nvPr>
        </p:nvGraphicFramePr>
        <p:xfrm>
          <a:off x="483138" y="1495112"/>
          <a:ext cx="6120680" cy="5344353"/>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3">
            <a:extLst>
              <a:ext uri="{FF2B5EF4-FFF2-40B4-BE49-F238E27FC236}">
                <a16:creationId xmlns:a16="http://schemas.microsoft.com/office/drawing/2014/main" id="{9B758909-81F2-44F4-B6A6-77D8A6EA55E2}"/>
              </a:ext>
            </a:extLst>
          </p:cNvPr>
          <p:cNvSpPr txBox="1">
            <a:spLocks noChangeArrowheads="1"/>
          </p:cNvSpPr>
          <p:nvPr/>
        </p:nvSpPr>
        <p:spPr>
          <a:xfrm>
            <a:off x="6744072" y="1630363"/>
            <a:ext cx="5003429" cy="38508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fr-FR" sz="1800" b="1" dirty="0">
                <a:solidFill>
                  <a:srgbClr val="00B0F0"/>
                </a:solidFill>
              </a:rPr>
              <a:t>L’encours de la dette </a:t>
            </a:r>
            <a:r>
              <a:rPr lang="fr-FR" sz="1800" dirty="0">
                <a:cs typeface="Calibri" panose="020F0502020204030204" pitchFamily="34" charset="0"/>
              </a:rPr>
              <a:t>est au 31 décembre 2021 de </a:t>
            </a:r>
            <a:r>
              <a:rPr lang="fr-FR" sz="1800" b="1" dirty="0">
                <a:solidFill>
                  <a:srgbClr val="00B0F0"/>
                </a:solidFill>
              </a:rPr>
              <a:t>190,5 M€. </a:t>
            </a:r>
            <a:r>
              <a:rPr lang="fr-FR" sz="1800" dirty="0"/>
              <a:t>La part d’endettement à taux fixe est de près de 69 %.</a:t>
            </a:r>
          </a:p>
          <a:p>
            <a:pPr marL="0" indent="0" algn="just">
              <a:lnSpc>
                <a:spcPct val="100000"/>
              </a:lnSpc>
              <a:spcBef>
                <a:spcPts val="1200"/>
              </a:spcBef>
              <a:buNone/>
            </a:pPr>
            <a:r>
              <a:rPr lang="fr-FR" sz="1800" dirty="0">
                <a:solidFill>
                  <a:srgbClr val="002060"/>
                </a:solidFill>
                <a:cs typeface="Calibri" panose="020F0502020204030204" pitchFamily="34" charset="0"/>
              </a:rPr>
              <a:t>La </a:t>
            </a:r>
            <a:r>
              <a:rPr lang="fr-FR" sz="1800" b="1" dirty="0">
                <a:solidFill>
                  <a:srgbClr val="002060"/>
                </a:solidFill>
              </a:rPr>
              <a:t>capacité de désendettement, de 7,8 années</a:t>
            </a:r>
            <a:r>
              <a:rPr lang="fr-FR" sz="1800" dirty="0">
                <a:cs typeface="Calibri" panose="020F0502020204030204" pitchFamily="34" charset="0"/>
              </a:rPr>
              <a:t>, est en nette amélioration par rapport à 2020. </a:t>
            </a:r>
          </a:p>
          <a:p>
            <a:pPr marL="0" indent="0" algn="just">
              <a:lnSpc>
                <a:spcPct val="100000"/>
              </a:lnSpc>
              <a:spcBef>
                <a:spcPts val="1200"/>
              </a:spcBef>
              <a:buNone/>
            </a:pPr>
            <a:r>
              <a:rPr lang="fr-FR" sz="1800" dirty="0">
                <a:cs typeface="Calibri" panose="020F0502020204030204" pitchFamily="34" charset="0"/>
              </a:rPr>
              <a:t>Exprimé en nombre d’années, cet indicateur signifie que la Ville pourrait se désendetter en 7,8 ans si elle affectait l’intégralité de son épargne brute au remboursement de sa dette. Les analystes estiment que ce ratio ne doit pas être supérieur à 10 ans.</a:t>
            </a:r>
            <a:endParaRPr lang="fr-FR" sz="1800" dirty="0"/>
          </a:p>
        </p:txBody>
      </p:sp>
    </p:spTree>
    <p:extLst>
      <p:ext uri="{BB962C8B-B14F-4D97-AF65-F5344CB8AC3E}">
        <p14:creationId xmlns:p14="http://schemas.microsoft.com/office/powerpoint/2010/main" val="429493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274320" y="320040"/>
            <a:ext cx="11590020" cy="6301196"/>
            <a:chOff x="274320" y="320040"/>
            <a:chExt cx="11590020" cy="6195060"/>
          </a:xfrm>
          <a:noFill/>
        </p:grpSpPr>
        <p:sp>
          <p:nvSpPr>
            <p:cNvPr id="2" name="Rectangle 1"/>
            <p:cNvSpPr/>
            <p:nvPr/>
          </p:nvSpPr>
          <p:spPr>
            <a:xfrm>
              <a:off x="274320" y="320040"/>
              <a:ext cx="11590020" cy="6195060"/>
            </a:xfrm>
            <a:prstGeom prst="rect">
              <a:avLst/>
            </a:prstGeom>
            <a:grp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3600" dirty="0">
                  <a:solidFill>
                    <a:srgbClr val="57637D"/>
                  </a:solidFill>
                  <a:latin typeface="Eras Bold ITC" panose="020B0907030504020204" pitchFamily="34" charset="0"/>
                </a:rPr>
                <a:t>2. Budgets annexes</a:t>
              </a:r>
            </a:p>
          </p:txBody>
        </p:sp>
        <p:sp>
          <p:nvSpPr>
            <p:cNvPr id="4" name="Rectangle 3"/>
            <p:cNvSpPr/>
            <p:nvPr/>
          </p:nvSpPr>
          <p:spPr>
            <a:xfrm>
              <a:off x="274320" y="320040"/>
              <a:ext cx="11590020" cy="6195060"/>
            </a:xfrm>
            <a:prstGeom prst="rect">
              <a:avLst/>
            </a:prstGeom>
            <a:grpFill/>
            <a:ln w="952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3" name="Espace réservé du numéro de diapositive 2">
            <a:extLst>
              <a:ext uri="{FF2B5EF4-FFF2-40B4-BE49-F238E27FC236}">
                <a16:creationId xmlns:a16="http://schemas.microsoft.com/office/drawing/2014/main" id="{E904E861-14A4-40C4-A6B8-64B861E6A014}"/>
              </a:ext>
            </a:extLst>
          </p:cNvPr>
          <p:cNvSpPr>
            <a:spLocks noGrp="1"/>
          </p:cNvSpPr>
          <p:nvPr>
            <p:ph type="sldNum" sz="quarter" idx="12"/>
          </p:nvPr>
        </p:nvSpPr>
        <p:spPr/>
        <p:txBody>
          <a:bodyPr/>
          <a:lstStyle/>
          <a:p>
            <a:fld id="{F3B05F35-43CF-4E20-ABA0-F645217E3068}" type="slidenum">
              <a:rPr lang="fr-FR" smtClean="0"/>
              <a:pPr/>
              <a:t>13</a:t>
            </a:fld>
            <a:endParaRPr lang="fr-FR"/>
          </a:p>
        </p:txBody>
      </p:sp>
    </p:spTree>
    <p:extLst>
      <p:ext uri="{BB962C8B-B14F-4D97-AF65-F5344CB8AC3E}">
        <p14:creationId xmlns:p14="http://schemas.microsoft.com/office/powerpoint/2010/main" val="2458735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3363" y="260648"/>
            <a:ext cx="11590337" cy="1127125"/>
          </a:xfrm>
          <a:prstGeom prst="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1" name="Groupe 10"/>
          <p:cNvGrpSpPr/>
          <p:nvPr/>
        </p:nvGrpSpPr>
        <p:grpSpPr>
          <a:xfrm>
            <a:off x="195943" y="284314"/>
            <a:ext cx="11668397" cy="6345086"/>
            <a:chOff x="274320" y="320040"/>
            <a:chExt cx="11590020" cy="6195060"/>
          </a:xfrm>
          <a:noFill/>
        </p:grpSpPr>
        <p:sp>
          <p:nvSpPr>
            <p:cNvPr id="2" name="Rectangle 1"/>
            <p:cNvSpPr/>
            <p:nvPr/>
          </p:nvSpPr>
          <p:spPr>
            <a:xfrm>
              <a:off x="274320" y="320040"/>
              <a:ext cx="11590020" cy="6195060"/>
            </a:xfrm>
            <a:prstGeom prst="rect">
              <a:avLst/>
            </a:prstGeom>
            <a:grp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3600" dirty="0">
                <a:solidFill>
                  <a:srgbClr val="57637D"/>
                </a:solidFill>
                <a:latin typeface="Eras Bold ITC" panose="020B0907030504020204" pitchFamily="34" charset="0"/>
              </a:endParaRPr>
            </a:p>
            <a:p>
              <a:pPr algn="ctr" eaLnBrk="1" fontAlgn="auto" hangingPunct="1">
                <a:spcBef>
                  <a:spcPts val="0"/>
                </a:spcBef>
                <a:spcAft>
                  <a:spcPts val="0"/>
                </a:spcAft>
                <a:defRPr/>
              </a:pPr>
              <a:endParaRPr lang="fr-FR" sz="2400" dirty="0">
                <a:solidFill>
                  <a:srgbClr val="57637D"/>
                </a:solidFill>
                <a:latin typeface="Eras Bold ITC" panose="020B0907030504020204" pitchFamily="34" charset="0"/>
              </a:endParaRPr>
            </a:p>
          </p:txBody>
        </p:sp>
        <p:sp>
          <p:nvSpPr>
            <p:cNvPr id="4" name="Rectangle 3"/>
            <p:cNvSpPr/>
            <p:nvPr/>
          </p:nvSpPr>
          <p:spPr>
            <a:xfrm>
              <a:off x="274320" y="320040"/>
              <a:ext cx="11590020" cy="6195060"/>
            </a:xfrm>
            <a:prstGeom prst="rect">
              <a:avLst/>
            </a:prstGeom>
            <a:grpFill/>
            <a:ln w="952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sp>
        <p:nvSpPr>
          <p:cNvPr id="7" name="ZoneTexte 6"/>
          <p:cNvSpPr txBox="1"/>
          <p:nvPr/>
        </p:nvSpPr>
        <p:spPr>
          <a:xfrm>
            <a:off x="1628560" y="546638"/>
            <a:ext cx="10192191" cy="523220"/>
          </a:xfrm>
          <a:prstGeom prst="rect">
            <a:avLst/>
          </a:prstGeom>
          <a:noFill/>
        </p:spPr>
        <p:txBody>
          <a:bodyPr wrap="square">
            <a:spAutoFit/>
          </a:bodyPr>
          <a:lstStyle/>
          <a:p>
            <a:pPr algn="r" eaLnBrk="1" fontAlgn="auto" hangingPunct="1">
              <a:spcBef>
                <a:spcPts val="0"/>
              </a:spcBef>
              <a:spcAft>
                <a:spcPts val="0"/>
              </a:spcAft>
              <a:defRPr/>
            </a:pPr>
            <a:r>
              <a:rPr lang="fr-FR" sz="2800">
                <a:solidFill>
                  <a:schemeClr val="bg1">
                    <a:lumMod val="95000"/>
                  </a:schemeClr>
                </a:solidFill>
                <a:latin typeface="Eras Bold ITC" panose="020B0907030504020204" pitchFamily="34" charset="0"/>
              </a:rPr>
              <a:t>2</a:t>
            </a:r>
            <a:r>
              <a:rPr lang="fr-FR" sz="2800" dirty="0">
                <a:solidFill>
                  <a:schemeClr val="bg1">
                    <a:lumMod val="95000"/>
                  </a:schemeClr>
                </a:solidFill>
                <a:latin typeface="Eras Bold ITC" panose="020B0907030504020204" pitchFamily="34" charset="0"/>
              </a:rPr>
              <a:t>. Budgets annexes </a:t>
            </a:r>
          </a:p>
        </p:txBody>
      </p:sp>
      <p:sp>
        <p:nvSpPr>
          <p:cNvPr id="9" name="Rectangle 8"/>
          <p:cNvSpPr/>
          <p:nvPr/>
        </p:nvSpPr>
        <p:spPr>
          <a:xfrm>
            <a:off x="233361" y="1525437"/>
            <a:ext cx="11590337" cy="5139869"/>
          </a:xfrm>
          <a:prstGeom prst="rect">
            <a:avLst/>
          </a:prstGeom>
        </p:spPr>
        <p:txBody>
          <a:bodyPr wrap="square">
            <a:spAutoFit/>
          </a:bodyPr>
          <a:lstStyle/>
          <a:p>
            <a:pPr lvl="0" algn="just"/>
            <a:r>
              <a:rPr lang="fr-FR" b="1" dirty="0">
                <a:solidFill>
                  <a:srgbClr val="00B0F0"/>
                </a:solidFill>
              </a:rPr>
              <a:t>Restauration scolaire : </a:t>
            </a:r>
            <a:r>
              <a:rPr lang="fr-FR" dirty="0"/>
              <a:t>ce budget de 4,3 M€ en recettes (3,5 M€ en fonctionnement et 0,8 M€ en investissement) et         3,8 M€ (3,3 M€ en fonctionnement et 0,5 M€ en investissement) en dépenses comprend une subvention versée par le budget principal à hauteur de 1,5 M€ en fonctionnement et 556 K€ en investissement. Pour mémoire, le coût net d’exploitation de 2013 (activité déléguée) se chiffrait à 2,12 M€.</a:t>
            </a:r>
          </a:p>
          <a:p>
            <a:pPr lvl="0" algn="just"/>
            <a:endParaRPr lang="fr-FR" sz="1000" dirty="0"/>
          </a:p>
          <a:p>
            <a:pPr algn="just"/>
            <a:r>
              <a:rPr lang="fr-FR" sz="1800" b="1" dirty="0">
                <a:solidFill>
                  <a:srgbClr val="00B0F0"/>
                </a:solidFill>
              </a:rPr>
              <a:t>Activités aquatiques </a:t>
            </a:r>
            <a:r>
              <a:rPr lang="fr-FR" sz="1800" b="1" dirty="0">
                <a:solidFill>
                  <a:srgbClr val="0070C0"/>
                </a:solidFill>
              </a:rPr>
              <a:t>: </a:t>
            </a:r>
            <a:r>
              <a:rPr lang="fr-FR" dirty="0"/>
              <a:t>Ce budget de 6,4 M€ en recettes (4,6 M€ en fonctionnement et 1,8 M€ en investissement) et               6,0 M€ en dépenses (4,2 M€ en fonctionnement et 1,8 M€ en investissement) comprend, en plus des dépenses liées à la gestion du Stade nautique, la gestion de l’ensemble des piscines municipales. La subvention d’équilibre pour l’activité des piscines versée par le budget principal est de 2,1 M€ et de 1,7 M€ pour le Stade nautique (soit 3,8 M€ au total).</a:t>
            </a:r>
          </a:p>
          <a:p>
            <a:pPr lvl="0" algn="just"/>
            <a:endParaRPr lang="fr-FR" sz="1000" dirty="0"/>
          </a:p>
          <a:p>
            <a:pPr lvl="0" algn="just"/>
            <a:r>
              <a:rPr lang="fr-FR" sz="1800" b="1" dirty="0">
                <a:solidFill>
                  <a:srgbClr val="00B0F0"/>
                </a:solidFill>
              </a:rPr>
              <a:t>Locations commerciales : </a:t>
            </a:r>
            <a:r>
              <a:rPr lang="fr-FR" dirty="0"/>
              <a:t>Ce budget a intégré au 1</a:t>
            </a:r>
            <a:r>
              <a:rPr lang="fr-FR" baseline="30000" dirty="0"/>
              <a:t>er</a:t>
            </a:r>
            <a:r>
              <a:rPr lang="fr-FR" dirty="0"/>
              <a:t> mars 2019 la gestion des Halles, reprise en régie. De 672 K€ (630 K€ en fonctionnement et 43 K€ en investissement) en dépenses et 631 K€ en recettes (576 K€ en fonctionnement et 55 K€ en investissement) en 2021, il comprend notamment les revenus des immeubles (105 K€) pour la gestion des baux ainsi que des loyers encaissés et la refacturation de charges sur les Halles centrales (321 K€).</a:t>
            </a:r>
          </a:p>
          <a:p>
            <a:pPr lvl="0" algn="just"/>
            <a:endParaRPr lang="fr-FR" sz="1000" b="1" dirty="0">
              <a:solidFill>
                <a:srgbClr val="696464"/>
              </a:solidFill>
            </a:endParaRPr>
          </a:p>
          <a:p>
            <a:pPr algn="just"/>
            <a:r>
              <a:rPr lang="fr-FR" sz="1800" b="1" dirty="0">
                <a:solidFill>
                  <a:srgbClr val="00B0F0"/>
                </a:solidFill>
              </a:rPr>
              <a:t>Crématorium : </a:t>
            </a:r>
            <a:r>
              <a:rPr lang="fr-FR" dirty="0"/>
              <a:t>Ce budget, de 800 K€ en recettes (661 K€ en fonctionnement et 140 K€ en investissement) et de 533 K€ en dépenses (379 K€ en fonctionnement et 154 K€ en investissement), est principalement composé des produits perçus auprès des usagers à hauteur de 596 K€.</a:t>
            </a:r>
          </a:p>
          <a:p>
            <a:pPr algn="just"/>
            <a:endParaRPr lang="fr-FR" sz="1000" dirty="0"/>
          </a:p>
          <a:p>
            <a:pPr lvl="0" algn="just"/>
            <a:r>
              <a:rPr lang="fr-FR" sz="1800" b="1" dirty="0">
                <a:solidFill>
                  <a:srgbClr val="00B0F0"/>
                </a:solidFill>
              </a:rPr>
              <a:t>Chambre funéraire : </a:t>
            </a:r>
            <a:r>
              <a:rPr lang="fr-FR" dirty="0"/>
              <a:t>Ce budget, de 0,14 M€, est principalement constitué par les prestations de services pour 128 K€.</a:t>
            </a:r>
          </a:p>
        </p:txBody>
      </p:sp>
    </p:spTree>
    <p:extLst>
      <p:ext uri="{BB962C8B-B14F-4D97-AF65-F5344CB8AC3E}">
        <p14:creationId xmlns:p14="http://schemas.microsoft.com/office/powerpoint/2010/main" val="279009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274320" y="320040"/>
            <a:ext cx="11590020" cy="6301196"/>
            <a:chOff x="274320" y="320040"/>
            <a:chExt cx="11590020" cy="6195060"/>
          </a:xfrm>
          <a:noFill/>
        </p:grpSpPr>
        <p:sp>
          <p:nvSpPr>
            <p:cNvPr id="2" name="Rectangle 1"/>
            <p:cNvSpPr/>
            <p:nvPr/>
          </p:nvSpPr>
          <p:spPr>
            <a:xfrm>
              <a:off x="274320" y="320040"/>
              <a:ext cx="11590020" cy="6195060"/>
            </a:xfrm>
            <a:prstGeom prst="rect">
              <a:avLst/>
            </a:prstGeom>
            <a:grp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4800" dirty="0">
                  <a:solidFill>
                    <a:srgbClr val="00B0F0"/>
                  </a:solidFill>
                  <a:latin typeface="Eras Bold ITC" panose="020B0907030504020204" pitchFamily="34" charset="0"/>
                </a:rPr>
                <a:t>Merci de votre attention </a:t>
              </a:r>
            </a:p>
            <a:p>
              <a:pPr algn="ctr" eaLnBrk="1" fontAlgn="auto" hangingPunct="1">
                <a:spcBef>
                  <a:spcPts val="0"/>
                </a:spcBef>
                <a:spcAft>
                  <a:spcPts val="0"/>
                </a:spcAft>
                <a:defRPr/>
              </a:pPr>
              <a:endParaRPr lang="fr-FR" sz="4800" dirty="0">
                <a:solidFill>
                  <a:srgbClr val="00B0F0"/>
                </a:solidFill>
                <a:latin typeface="Eras Bold ITC" panose="020B0907030504020204" pitchFamily="34" charset="0"/>
              </a:endParaRPr>
            </a:p>
          </p:txBody>
        </p:sp>
        <p:sp>
          <p:nvSpPr>
            <p:cNvPr id="4" name="Rectangle 3"/>
            <p:cNvSpPr/>
            <p:nvPr/>
          </p:nvSpPr>
          <p:spPr>
            <a:xfrm>
              <a:off x="274320" y="320040"/>
              <a:ext cx="11590020" cy="6195060"/>
            </a:xfrm>
            <a:prstGeom prst="rect">
              <a:avLst/>
            </a:prstGeom>
            <a:grpFill/>
            <a:ln w="952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3" name="Espace réservé du numéro de diapositive 2">
            <a:extLst>
              <a:ext uri="{FF2B5EF4-FFF2-40B4-BE49-F238E27FC236}">
                <a16:creationId xmlns:a16="http://schemas.microsoft.com/office/drawing/2014/main" id="{E904E861-14A4-40C4-A6B8-64B861E6A014}"/>
              </a:ext>
            </a:extLst>
          </p:cNvPr>
          <p:cNvSpPr>
            <a:spLocks noGrp="1"/>
          </p:cNvSpPr>
          <p:nvPr>
            <p:ph type="sldNum" sz="quarter" idx="12"/>
          </p:nvPr>
        </p:nvSpPr>
        <p:spPr/>
        <p:txBody>
          <a:bodyPr/>
          <a:lstStyle/>
          <a:p>
            <a:fld id="{F3B05F35-43CF-4E20-ABA0-F645217E3068}" type="slidenum">
              <a:rPr lang="fr-FR" smtClean="0"/>
              <a:pPr/>
              <a:t>15</a:t>
            </a:fld>
            <a:endParaRPr lang="fr-FR"/>
          </a:p>
        </p:txBody>
      </p:sp>
      <p:pic>
        <p:nvPicPr>
          <p:cNvPr id="6" name="Image 17">
            <a:extLst>
              <a:ext uri="{FF2B5EF4-FFF2-40B4-BE49-F238E27FC236}">
                <a16:creationId xmlns:a16="http://schemas.microsoft.com/office/drawing/2014/main" id="{76E95DAE-14E4-4173-BD65-A7B38B1E8D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3859" y="4221088"/>
            <a:ext cx="3064281"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73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274320" y="320040"/>
            <a:ext cx="11590020" cy="6301196"/>
            <a:chOff x="274320" y="320040"/>
            <a:chExt cx="11590020" cy="6195060"/>
          </a:xfrm>
          <a:noFill/>
        </p:grpSpPr>
        <p:sp>
          <p:nvSpPr>
            <p:cNvPr id="2" name="Rectangle 1"/>
            <p:cNvSpPr/>
            <p:nvPr/>
          </p:nvSpPr>
          <p:spPr>
            <a:xfrm>
              <a:off x="274320" y="320040"/>
              <a:ext cx="11590020" cy="6195060"/>
            </a:xfrm>
            <a:prstGeom prst="rect">
              <a:avLst/>
            </a:prstGeom>
            <a:grp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3600" dirty="0">
                  <a:solidFill>
                    <a:srgbClr val="57637D"/>
                  </a:solidFill>
                  <a:latin typeface="Eras Bold ITC" panose="020B0907030504020204" pitchFamily="34" charset="0"/>
                </a:rPr>
                <a:t>1. Budget principal</a:t>
              </a:r>
            </a:p>
          </p:txBody>
        </p:sp>
        <p:sp>
          <p:nvSpPr>
            <p:cNvPr id="4" name="Rectangle 3"/>
            <p:cNvSpPr/>
            <p:nvPr/>
          </p:nvSpPr>
          <p:spPr>
            <a:xfrm>
              <a:off x="274320" y="320040"/>
              <a:ext cx="11590020" cy="6195060"/>
            </a:xfrm>
            <a:prstGeom prst="rect">
              <a:avLst/>
            </a:prstGeom>
            <a:grpFill/>
            <a:ln w="952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3" name="Espace réservé du numéro de diapositive 2">
            <a:extLst>
              <a:ext uri="{FF2B5EF4-FFF2-40B4-BE49-F238E27FC236}">
                <a16:creationId xmlns:a16="http://schemas.microsoft.com/office/drawing/2014/main" id="{E904E861-14A4-40C4-A6B8-64B861E6A014}"/>
              </a:ext>
            </a:extLst>
          </p:cNvPr>
          <p:cNvSpPr>
            <a:spLocks noGrp="1"/>
          </p:cNvSpPr>
          <p:nvPr>
            <p:ph type="sldNum" sz="quarter" idx="12"/>
          </p:nvPr>
        </p:nvSpPr>
        <p:spPr/>
        <p:txBody>
          <a:bodyPr/>
          <a:lstStyle/>
          <a:p>
            <a:fld id="{F3B05F35-43CF-4E20-ABA0-F645217E3068}" type="slidenum">
              <a:rPr lang="fr-FR" smtClean="0"/>
              <a:pPr/>
              <a:t>2</a:t>
            </a:fld>
            <a:endParaRPr lang="fr-FR"/>
          </a:p>
        </p:txBody>
      </p:sp>
    </p:spTree>
    <p:extLst>
      <p:ext uri="{BB962C8B-B14F-4D97-AF65-F5344CB8AC3E}">
        <p14:creationId xmlns:p14="http://schemas.microsoft.com/office/powerpoint/2010/main" val="9942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185" y="292886"/>
            <a:ext cx="11590337" cy="1127125"/>
          </a:xfrm>
          <a:prstGeom prst="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nvGrpSpPr>
          <p:cNvPr id="11" name="Groupe 10"/>
          <p:cNvGrpSpPr/>
          <p:nvPr/>
        </p:nvGrpSpPr>
        <p:grpSpPr>
          <a:xfrm>
            <a:off x="195943" y="284314"/>
            <a:ext cx="11668397" cy="6345086"/>
            <a:chOff x="274320" y="320040"/>
            <a:chExt cx="11590020" cy="6195060"/>
          </a:xfrm>
          <a:noFill/>
        </p:grpSpPr>
        <p:sp>
          <p:nvSpPr>
            <p:cNvPr id="2" name="Rectangle 1"/>
            <p:cNvSpPr/>
            <p:nvPr/>
          </p:nvSpPr>
          <p:spPr>
            <a:xfrm>
              <a:off x="274320" y="320040"/>
              <a:ext cx="11590020" cy="6195060"/>
            </a:xfrm>
            <a:prstGeom prst="rect">
              <a:avLst/>
            </a:prstGeom>
            <a:grp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3600" dirty="0">
                <a:solidFill>
                  <a:srgbClr val="57637D"/>
                </a:solidFill>
                <a:latin typeface="Eras Bold ITC" panose="020B0907030504020204" pitchFamily="34" charset="0"/>
              </a:endParaRPr>
            </a:p>
            <a:p>
              <a:pPr algn="ctr" eaLnBrk="1" fontAlgn="auto" hangingPunct="1">
                <a:spcBef>
                  <a:spcPts val="0"/>
                </a:spcBef>
                <a:spcAft>
                  <a:spcPts val="0"/>
                </a:spcAft>
                <a:defRPr/>
              </a:pPr>
              <a:endParaRPr lang="fr-FR" sz="2400" dirty="0">
                <a:solidFill>
                  <a:srgbClr val="57637D"/>
                </a:solidFill>
                <a:latin typeface="Eras Bold ITC" panose="020B0907030504020204" pitchFamily="34" charset="0"/>
              </a:endParaRPr>
            </a:p>
          </p:txBody>
        </p:sp>
        <p:sp>
          <p:nvSpPr>
            <p:cNvPr id="4" name="Rectangle 3"/>
            <p:cNvSpPr/>
            <p:nvPr/>
          </p:nvSpPr>
          <p:spPr>
            <a:xfrm>
              <a:off x="274320" y="320040"/>
              <a:ext cx="11590020" cy="6195060"/>
            </a:xfrm>
            <a:prstGeom prst="rect">
              <a:avLst/>
            </a:prstGeom>
            <a:grpFill/>
            <a:ln w="952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7" name="ZoneTexte 6"/>
          <p:cNvSpPr txBox="1"/>
          <p:nvPr/>
        </p:nvSpPr>
        <p:spPr>
          <a:xfrm>
            <a:off x="76519" y="588324"/>
            <a:ext cx="11860954" cy="523220"/>
          </a:xfrm>
          <a:prstGeom prst="rect">
            <a:avLst/>
          </a:prstGeom>
          <a:noFill/>
        </p:spPr>
        <p:txBody>
          <a:bodyPr wrap="square">
            <a:spAutoFit/>
          </a:bodyPr>
          <a:lstStyle/>
          <a:p>
            <a:pPr algn="r" eaLnBrk="1" fontAlgn="auto" hangingPunct="1">
              <a:spcBef>
                <a:spcPts val="0"/>
              </a:spcBef>
              <a:spcAft>
                <a:spcPts val="0"/>
              </a:spcAft>
              <a:defRPr/>
            </a:pPr>
            <a:r>
              <a:rPr lang="fr-FR" sz="2800" dirty="0">
                <a:solidFill>
                  <a:schemeClr val="bg1">
                    <a:lumMod val="95000"/>
                  </a:schemeClr>
                </a:solidFill>
                <a:latin typeface="Eras Bold ITC" panose="020B0907030504020204" pitchFamily="34" charset="0"/>
              </a:rPr>
              <a:t>La crise a fortement affecté les finances de la Ville</a:t>
            </a:r>
          </a:p>
        </p:txBody>
      </p:sp>
      <p:cxnSp>
        <p:nvCxnSpPr>
          <p:cNvPr id="9" name="Connecteur droit 8"/>
          <p:cNvCxnSpPr/>
          <p:nvPr/>
        </p:nvCxnSpPr>
        <p:spPr>
          <a:xfrm>
            <a:off x="4824413" y="298767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43F022D6-20F7-4BAF-84DE-F0F76C11AE20}"/>
              </a:ext>
            </a:extLst>
          </p:cNvPr>
          <p:cNvSpPr txBox="1"/>
          <p:nvPr/>
        </p:nvSpPr>
        <p:spPr>
          <a:xfrm>
            <a:off x="223212" y="1954843"/>
            <a:ext cx="11371072" cy="4431983"/>
          </a:xfrm>
          <a:prstGeom prst="rect">
            <a:avLst/>
          </a:prstGeom>
          <a:noFill/>
        </p:spPr>
        <p:txBody>
          <a:bodyPr wrap="square">
            <a:spAutoFit/>
          </a:bodyPr>
          <a:lstStyle/>
          <a:p>
            <a:pPr algn="ctr">
              <a:spcAft>
                <a:spcPts val="750"/>
              </a:spcAft>
            </a:pPr>
            <a:endParaRPr lang="fr-FR" sz="2000" b="1" u="sng" dirty="0">
              <a:solidFill>
                <a:srgbClr val="003399"/>
              </a:solidFill>
              <a:highlight>
                <a:srgbClr val="FFFF00"/>
              </a:highlight>
              <a:latin typeface="Roboto" panose="02000000000000000000" pitchFamily="2" charset="0"/>
              <a:cs typeface="Calibri" panose="020F0502020204030204" pitchFamily="34" charset="0"/>
            </a:endParaRPr>
          </a:p>
          <a:p>
            <a:pPr algn="just">
              <a:spcAft>
                <a:spcPts val="750"/>
              </a:spcAft>
            </a:pPr>
            <a:endParaRPr lang="fr-FR" sz="2000" b="1" u="sng" dirty="0">
              <a:solidFill>
                <a:srgbClr val="003399"/>
              </a:solidFill>
              <a:highlight>
                <a:srgbClr val="FFFF00"/>
              </a:highlight>
              <a:latin typeface="Roboto" panose="02000000000000000000" pitchFamily="2" charset="0"/>
              <a:cs typeface="Calibri" panose="020F0502020204030204" pitchFamily="34" charset="0"/>
            </a:endParaRPr>
          </a:p>
          <a:p>
            <a:pPr algn="just">
              <a:spcAft>
                <a:spcPts val="750"/>
              </a:spcAft>
            </a:pPr>
            <a:endParaRPr lang="fr-FR" dirty="0">
              <a:solidFill>
                <a:srgbClr val="000000"/>
              </a:solidFill>
              <a:latin typeface="Roboto" panose="02000000000000000000" pitchFamily="2" charset="0"/>
              <a:cs typeface="Calibri" panose="020F0502020204030204" pitchFamily="34" charset="0"/>
            </a:endParaRPr>
          </a:p>
          <a:p>
            <a:pPr marL="1257300" lvl="2" indent="-342900" algn="just">
              <a:spcAft>
                <a:spcPts val="750"/>
              </a:spcAft>
              <a:buFont typeface="Roboto" panose="02000000000000000000" pitchFamily="2" charset="0"/>
              <a:buChar char="-"/>
            </a:pPr>
            <a:endParaRPr lang="fr-FR" sz="1200" dirty="0">
              <a:solidFill>
                <a:srgbClr val="000000"/>
              </a:solidFill>
              <a:latin typeface="Roboto" panose="02000000000000000000" pitchFamily="2" charset="0"/>
              <a:cs typeface="Calibri" panose="020F0502020204030204" pitchFamily="34" charset="0"/>
            </a:endParaRPr>
          </a:p>
          <a:p>
            <a:pPr marL="1257300" lvl="2" indent="-342900" algn="just">
              <a:spcAft>
                <a:spcPts val="750"/>
              </a:spcAft>
              <a:buFont typeface="Roboto" panose="02000000000000000000" pitchFamily="2" charset="0"/>
              <a:buChar char="-"/>
            </a:pPr>
            <a:endParaRPr lang="fr-FR" sz="1200" dirty="0">
              <a:solidFill>
                <a:srgbClr val="000000"/>
              </a:solidFill>
              <a:latin typeface="Roboto" panose="02000000000000000000" pitchFamily="2" charset="0"/>
              <a:cs typeface="Calibri" panose="020F0502020204030204" pitchFamily="34" charset="0"/>
            </a:endParaRPr>
          </a:p>
          <a:p>
            <a:pPr marL="1257300" lvl="2" indent="-342900" algn="just">
              <a:spcAft>
                <a:spcPts val="750"/>
              </a:spcAft>
              <a:buFont typeface="Roboto" panose="02000000000000000000" pitchFamily="2" charset="0"/>
              <a:buChar char="-"/>
            </a:pPr>
            <a:endParaRPr lang="fr-FR" sz="1200" dirty="0">
              <a:solidFill>
                <a:srgbClr val="000000"/>
              </a:solidFill>
              <a:latin typeface="Roboto" panose="02000000000000000000" pitchFamily="2" charset="0"/>
              <a:cs typeface="Calibri" panose="020F0502020204030204" pitchFamily="34" charset="0"/>
            </a:endParaRPr>
          </a:p>
          <a:p>
            <a:pPr marL="1257300" lvl="2" indent="-342900" algn="just">
              <a:spcAft>
                <a:spcPts val="750"/>
              </a:spcAft>
              <a:buFont typeface="Roboto" panose="02000000000000000000" pitchFamily="2" charset="0"/>
              <a:buChar char="-"/>
            </a:pPr>
            <a:endParaRPr lang="fr-FR" sz="1200" dirty="0">
              <a:solidFill>
                <a:srgbClr val="000000"/>
              </a:solidFill>
              <a:latin typeface="Roboto" panose="02000000000000000000" pitchFamily="2" charset="0"/>
              <a:cs typeface="Calibri" panose="020F0502020204030204" pitchFamily="34" charset="0"/>
            </a:endParaRPr>
          </a:p>
          <a:p>
            <a:pPr marL="1257300" lvl="2" indent="-342900" algn="just">
              <a:spcAft>
                <a:spcPts val="750"/>
              </a:spcAft>
              <a:buFont typeface="Roboto" panose="02000000000000000000" pitchFamily="2" charset="0"/>
              <a:buChar char="-"/>
            </a:pPr>
            <a:endParaRPr lang="fr-FR" sz="1200" dirty="0">
              <a:solidFill>
                <a:srgbClr val="000000"/>
              </a:solidFill>
              <a:latin typeface="Roboto" panose="02000000000000000000" pitchFamily="2" charset="0"/>
              <a:cs typeface="Calibri" panose="020F0502020204030204" pitchFamily="34" charset="0"/>
            </a:endParaRPr>
          </a:p>
          <a:p>
            <a:pPr marL="1257300" lvl="2" indent="-342900" algn="just">
              <a:spcAft>
                <a:spcPts val="750"/>
              </a:spcAft>
              <a:buFont typeface="Roboto" panose="02000000000000000000" pitchFamily="2" charset="0"/>
              <a:buChar char="-"/>
            </a:pPr>
            <a:endParaRPr lang="fr-FR" sz="1200" dirty="0">
              <a:solidFill>
                <a:srgbClr val="000000"/>
              </a:solidFill>
              <a:latin typeface="Roboto" panose="02000000000000000000" pitchFamily="2" charset="0"/>
              <a:cs typeface="Calibri" panose="020F0502020204030204" pitchFamily="34" charset="0"/>
            </a:endParaRPr>
          </a:p>
          <a:p>
            <a:pPr lvl="1" algn="just">
              <a:spcAft>
                <a:spcPts val="750"/>
              </a:spcAft>
            </a:pPr>
            <a:endParaRPr lang="fr-FR" dirty="0">
              <a:solidFill>
                <a:srgbClr val="000000"/>
              </a:solidFill>
              <a:highlight>
                <a:srgbClr val="FFFF00"/>
              </a:highlight>
              <a:latin typeface="Roboto" panose="02000000000000000000" pitchFamily="2" charset="0"/>
              <a:cs typeface="Calibri" panose="020F0502020204030204" pitchFamily="34" charset="0"/>
            </a:endParaRPr>
          </a:p>
          <a:p>
            <a:pPr lvl="1" algn="just">
              <a:spcAft>
                <a:spcPts val="750"/>
              </a:spcAft>
            </a:pPr>
            <a:endParaRPr lang="fr-FR" dirty="0">
              <a:solidFill>
                <a:srgbClr val="000000"/>
              </a:solidFill>
              <a:highlight>
                <a:srgbClr val="FFFF00"/>
              </a:highlight>
              <a:latin typeface="Roboto" panose="02000000000000000000" pitchFamily="2" charset="0"/>
              <a:cs typeface="Calibri" panose="020F0502020204030204" pitchFamily="34" charset="0"/>
            </a:endParaRPr>
          </a:p>
          <a:p>
            <a:pPr algn="just">
              <a:spcAft>
                <a:spcPts val="750"/>
              </a:spcAft>
            </a:pPr>
            <a:r>
              <a:rPr lang="fr-FR" b="1" dirty="0">
                <a:solidFill>
                  <a:srgbClr val="C00000"/>
                </a:solidFill>
                <a:latin typeface="Roboto" panose="02000000000000000000" pitchFamily="2" charset="0"/>
                <a:ea typeface="Roboto" panose="02000000000000000000" pitchFamily="2" charset="0"/>
              </a:rPr>
              <a:t>	</a:t>
            </a:r>
          </a:p>
          <a:p>
            <a:pPr algn="just">
              <a:spcAft>
                <a:spcPts val="750"/>
              </a:spcAft>
            </a:pPr>
            <a:r>
              <a:rPr lang="fr-FR" b="1" dirty="0">
                <a:solidFill>
                  <a:srgbClr val="C00000"/>
                </a:solidFill>
                <a:latin typeface="Roboto" panose="02000000000000000000" pitchFamily="2" charset="0"/>
                <a:ea typeface="Roboto" panose="02000000000000000000" pitchFamily="2" charset="0"/>
              </a:rPr>
              <a:t>	En 2 ans, le coût consolidé de la crise sanitaire s’est élevé à 14,55 M€</a:t>
            </a:r>
            <a:r>
              <a:rPr lang="fr-FR" b="1" dirty="0">
                <a:solidFill>
                  <a:srgbClr val="920000"/>
                </a:solidFill>
                <a:latin typeface="Roboto" panose="02000000000000000000" pitchFamily="2" charset="0"/>
                <a:ea typeface="Roboto" panose="02000000000000000000" pitchFamily="2" charset="0"/>
              </a:rPr>
              <a:t>.</a:t>
            </a:r>
          </a:p>
        </p:txBody>
      </p:sp>
      <p:sp>
        <p:nvSpPr>
          <p:cNvPr id="13" name="ZoneTexte 12">
            <a:extLst>
              <a:ext uri="{FF2B5EF4-FFF2-40B4-BE49-F238E27FC236}">
                <a16:creationId xmlns:a16="http://schemas.microsoft.com/office/drawing/2014/main" id="{40FA8ADB-0D7F-4C0B-B48D-528F90FFDF5D}"/>
              </a:ext>
            </a:extLst>
          </p:cNvPr>
          <p:cNvSpPr txBox="1"/>
          <p:nvPr/>
        </p:nvSpPr>
        <p:spPr>
          <a:xfrm flipH="1">
            <a:off x="263352" y="1527618"/>
            <a:ext cx="11572866" cy="4096634"/>
          </a:xfrm>
          <a:prstGeom prst="rect">
            <a:avLst/>
          </a:prstGeom>
          <a:noFill/>
        </p:spPr>
        <p:txBody>
          <a:bodyPr wrap="square" rtlCol="0">
            <a:spAutoFit/>
          </a:bodyPr>
          <a:lstStyle/>
          <a:p>
            <a:pPr algn="ctr">
              <a:lnSpc>
                <a:spcPts val="1500"/>
              </a:lnSpc>
              <a:spcAft>
                <a:spcPts val="1000"/>
              </a:spcAft>
            </a:pPr>
            <a:r>
              <a:rPr lang="fr-FR" sz="2000" b="1" dirty="0">
                <a:solidFill>
                  <a:schemeClr val="accent5">
                    <a:lumMod val="75000"/>
                  </a:schemeClr>
                </a:solidFill>
                <a:latin typeface="Roboto" panose="02000000000000000000" pitchFamily="2" charset="0"/>
                <a:ea typeface="Roboto" panose="02000000000000000000" pitchFamily="2" charset="0"/>
              </a:rPr>
              <a:t>Pertes de recettes de fonctionnement </a:t>
            </a:r>
            <a:r>
              <a:rPr lang="fr-FR" sz="1200" dirty="0">
                <a:solidFill>
                  <a:schemeClr val="accent5">
                    <a:lumMod val="75000"/>
                  </a:schemeClr>
                </a:solidFill>
                <a:latin typeface="Roboto" panose="02000000000000000000" pitchFamily="2" charset="0"/>
                <a:ea typeface="Roboto" panose="02000000000000000000" pitchFamily="2" charset="0"/>
              </a:rPr>
              <a:t>(taxe de séjour, horodateurs, FPS, remises gracieuses…)</a:t>
            </a:r>
            <a:r>
              <a:rPr lang="fr-FR" sz="2000" b="1" dirty="0">
                <a:solidFill>
                  <a:schemeClr val="accent5">
                    <a:lumMod val="75000"/>
                  </a:schemeClr>
                </a:solidFill>
                <a:latin typeface="Roboto" panose="02000000000000000000" pitchFamily="2" charset="0"/>
                <a:ea typeface="Roboto" panose="02000000000000000000" pitchFamily="2" charset="0"/>
              </a:rPr>
              <a:t>	                            2 322 000 €</a:t>
            </a:r>
          </a:p>
          <a:p>
            <a:pPr algn="ctr">
              <a:lnSpc>
                <a:spcPts val="1500"/>
              </a:lnSpc>
            </a:pPr>
            <a:r>
              <a:rPr lang="fr-FR" sz="2000" b="1" dirty="0">
                <a:solidFill>
                  <a:srgbClr val="00B0F0"/>
                </a:solidFill>
                <a:latin typeface="Roboto" panose="02000000000000000000" pitchFamily="2" charset="0"/>
                <a:ea typeface="Roboto" panose="02000000000000000000" pitchFamily="2" charset="0"/>
              </a:rPr>
              <a:t>TOTAL RECETTES DE FONCTIONNEMENT                                                                                  2 322 000 €</a:t>
            </a:r>
          </a:p>
          <a:p>
            <a:pPr algn="ctr">
              <a:lnSpc>
                <a:spcPts val="1500"/>
              </a:lnSpc>
            </a:pPr>
            <a:r>
              <a:rPr lang="fr-FR" sz="1050" b="1" dirty="0">
                <a:solidFill>
                  <a:schemeClr val="accent5">
                    <a:lumMod val="75000"/>
                  </a:schemeClr>
                </a:solidFill>
                <a:latin typeface="Roboto" panose="02000000000000000000" pitchFamily="2" charset="0"/>
                <a:ea typeface="Roboto" panose="02000000000000000000" pitchFamily="2" charset="0"/>
              </a:rPr>
              <a:t> </a:t>
            </a:r>
          </a:p>
          <a:p>
            <a:pPr algn="ctr">
              <a:lnSpc>
                <a:spcPts val="1500"/>
              </a:lnSpc>
            </a:pPr>
            <a:r>
              <a:rPr lang="fr-FR" sz="2000" b="1" dirty="0">
                <a:solidFill>
                  <a:schemeClr val="accent5">
                    <a:lumMod val="75000"/>
                  </a:schemeClr>
                </a:solidFill>
                <a:latin typeface="Roboto" panose="02000000000000000000" pitchFamily="2" charset="0"/>
                <a:ea typeface="Roboto" panose="02000000000000000000" pitchFamily="2" charset="0"/>
              </a:rPr>
              <a:t>Pertes de recettes d’investissement </a:t>
            </a:r>
            <a:r>
              <a:rPr lang="fr-FR" sz="1200" dirty="0">
                <a:solidFill>
                  <a:schemeClr val="accent5">
                    <a:lumMod val="75000"/>
                  </a:schemeClr>
                </a:solidFill>
                <a:latin typeface="Roboto" panose="02000000000000000000" pitchFamily="2" charset="0"/>
                <a:ea typeface="Roboto" panose="02000000000000000000" pitchFamily="2" charset="0"/>
              </a:rPr>
              <a:t>(amendes de police)                                                                                                                     </a:t>
            </a:r>
            <a:r>
              <a:rPr lang="fr-FR" sz="2000" b="1" dirty="0">
                <a:solidFill>
                  <a:schemeClr val="accent5">
                    <a:lumMod val="75000"/>
                  </a:schemeClr>
                </a:solidFill>
                <a:latin typeface="Roboto" panose="02000000000000000000" pitchFamily="2" charset="0"/>
                <a:ea typeface="Roboto" panose="02000000000000000000" pitchFamily="2" charset="0"/>
              </a:rPr>
              <a:t>1 408 000 €</a:t>
            </a:r>
          </a:p>
          <a:p>
            <a:pPr algn="ctr">
              <a:lnSpc>
                <a:spcPts val="1500"/>
              </a:lnSpc>
            </a:pPr>
            <a:endParaRPr lang="fr-FR" sz="2000" b="1" dirty="0">
              <a:solidFill>
                <a:srgbClr val="00B0F0"/>
              </a:solidFill>
              <a:latin typeface="Roboto" panose="02000000000000000000" pitchFamily="2" charset="0"/>
              <a:ea typeface="Roboto" panose="02000000000000000000" pitchFamily="2" charset="0"/>
            </a:endParaRPr>
          </a:p>
          <a:p>
            <a:pPr algn="ctr">
              <a:lnSpc>
                <a:spcPts val="1500"/>
              </a:lnSpc>
            </a:pPr>
            <a:r>
              <a:rPr lang="fr-FR" sz="2000" b="1" dirty="0">
                <a:solidFill>
                  <a:srgbClr val="00B0F0"/>
                </a:solidFill>
                <a:latin typeface="Roboto" panose="02000000000000000000" pitchFamily="2" charset="0"/>
                <a:ea typeface="Roboto" panose="02000000000000000000" pitchFamily="2" charset="0"/>
              </a:rPr>
              <a:t>TOTAL RECETTES D’INVESTISSEMENT                                                                                       1 408 000 €</a:t>
            </a:r>
          </a:p>
          <a:p>
            <a:pPr algn="ctr">
              <a:lnSpc>
                <a:spcPts val="1500"/>
              </a:lnSpc>
            </a:pPr>
            <a:endParaRPr lang="fr-FR" sz="2000" b="1" dirty="0">
              <a:solidFill>
                <a:schemeClr val="accent5">
                  <a:lumMod val="75000"/>
                </a:schemeClr>
              </a:solidFill>
              <a:latin typeface="Roboto" panose="02000000000000000000" pitchFamily="2" charset="0"/>
              <a:ea typeface="Roboto" panose="02000000000000000000" pitchFamily="2" charset="0"/>
            </a:endParaRPr>
          </a:p>
          <a:p>
            <a:pPr algn="ctr">
              <a:lnSpc>
                <a:spcPts val="1500"/>
              </a:lnSpc>
            </a:pPr>
            <a:r>
              <a:rPr lang="fr-FR" sz="2000" b="1" dirty="0">
                <a:solidFill>
                  <a:schemeClr val="accent5">
                    <a:lumMod val="75000"/>
                  </a:schemeClr>
                </a:solidFill>
                <a:latin typeface="Roboto" panose="02000000000000000000" pitchFamily="2" charset="0"/>
                <a:ea typeface="Roboto" panose="02000000000000000000" pitchFamily="2" charset="0"/>
              </a:rPr>
              <a:t>Ressources humaines </a:t>
            </a:r>
            <a:r>
              <a:rPr lang="fr-FR" sz="1200" i="1" dirty="0">
                <a:solidFill>
                  <a:schemeClr val="accent5">
                    <a:lumMod val="75000"/>
                  </a:schemeClr>
                </a:solidFill>
                <a:latin typeface="Roboto" panose="02000000000000000000" pitchFamily="2" charset="0"/>
                <a:ea typeface="Roboto" panose="02000000000000000000" pitchFamily="2" charset="0"/>
              </a:rPr>
              <a:t>(remplacements maladie, ASA Covid, adaptations procédures Covid, heures supplémentaires) 	</a:t>
            </a:r>
            <a:r>
              <a:rPr lang="fr-FR" sz="2000" b="1" dirty="0">
                <a:solidFill>
                  <a:schemeClr val="accent5">
                    <a:lumMod val="75000"/>
                  </a:schemeClr>
                </a:solidFill>
                <a:latin typeface="Roboto" panose="02000000000000000000" pitchFamily="2" charset="0"/>
                <a:ea typeface="Roboto" panose="02000000000000000000" pitchFamily="2" charset="0"/>
              </a:rPr>
              <a:t>	  900 000 €                                                                                          </a:t>
            </a:r>
          </a:p>
          <a:p>
            <a:pPr algn="ctr">
              <a:lnSpc>
                <a:spcPts val="1500"/>
              </a:lnSpc>
            </a:pPr>
            <a:endParaRPr lang="fr-FR" sz="1100" b="1" dirty="0">
              <a:solidFill>
                <a:schemeClr val="accent5">
                  <a:lumMod val="75000"/>
                </a:schemeClr>
              </a:solidFill>
              <a:latin typeface="Roboto" panose="02000000000000000000" pitchFamily="2" charset="0"/>
              <a:ea typeface="Roboto" panose="02000000000000000000" pitchFamily="2" charset="0"/>
            </a:endParaRPr>
          </a:p>
          <a:p>
            <a:pPr algn="ctr">
              <a:lnSpc>
                <a:spcPts val="1500"/>
              </a:lnSpc>
            </a:pPr>
            <a:r>
              <a:rPr lang="fr-FR" sz="2000" b="1" dirty="0">
                <a:solidFill>
                  <a:schemeClr val="accent5">
                    <a:lumMod val="75000"/>
                  </a:schemeClr>
                </a:solidFill>
                <a:latin typeface="Roboto" panose="02000000000000000000" pitchFamily="2" charset="0"/>
                <a:ea typeface="Roboto" panose="02000000000000000000" pitchFamily="2" charset="0"/>
              </a:rPr>
              <a:t>Dépenses contraintes portées par la Ville </a:t>
            </a:r>
            <a:r>
              <a:rPr lang="fr-FR" sz="1200" i="1" dirty="0">
                <a:solidFill>
                  <a:schemeClr val="accent5">
                    <a:lumMod val="75000"/>
                  </a:schemeClr>
                </a:solidFill>
                <a:latin typeface="Roboto" panose="02000000000000000000" pitchFamily="2" charset="0"/>
                <a:ea typeface="Roboto" panose="02000000000000000000" pitchFamily="2" charset="0"/>
              </a:rPr>
              <a:t>(</a:t>
            </a:r>
            <a:r>
              <a:rPr lang="fr-FR" sz="1200" i="1" dirty="0" err="1">
                <a:solidFill>
                  <a:schemeClr val="accent5">
                    <a:lumMod val="75000"/>
                  </a:schemeClr>
                </a:solidFill>
                <a:latin typeface="Roboto" panose="02000000000000000000" pitchFamily="2" charset="0"/>
                <a:ea typeface="Roboto" panose="02000000000000000000" pitchFamily="2" charset="0"/>
              </a:rPr>
              <a:t>vaccinodrome</a:t>
            </a:r>
            <a:r>
              <a:rPr lang="fr-FR" sz="1200" i="1" dirty="0">
                <a:solidFill>
                  <a:schemeClr val="accent5">
                    <a:lumMod val="75000"/>
                  </a:schemeClr>
                </a:solidFill>
                <a:latin typeface="Roboto" panose="02000000000000000000" pitchFamily="2" charset="0"/>
                <a:ea typeface="Roboto" panose="02000000000000000000" pitchFamily="2" charset="0"/>
              </a:rPr>
              <a:t>, masques, gels, etc.)                                                                                 </a:t>
            </a:r>
            <a:r>
              <a:rPr lang="fr-FR" sz="2000" b="1" dirty="0">
                <a:solidFill>
                  <a:schemeClr val="accent5">
                    <a:lumMod val="75000"/>
                  </a:schemeClr>
                </a:solidFill>
                <a:latin typeface="Roboto" panose="02000000000000000000" pitchFamily="2" charset="0"/>
                <a:ea typeface="Roboto" panose="02000000000000000000" pitchFamily="2" charset="0"/>
              </a:rPr>
              <a:t>304 460 €</a:t>
            </a:r>
          </a:p>
          <a:p>
            <a:pPr algn="ctr">
              <a:lnSpc>
                <a:spcPts val="1500"/>
              </a:lnSpc>
            </a:pPr>
            <a:r>
              <a:rPr lang="fr-FR" sz="1100" b="1" dirty="0">
                <a:solidFill>
                  <a:schemeClr val="accent5">
                    <a:lumMod val="75000"/>
                  </a:schemeClr>
                </a:solidFill>
                <a:latin typeface="Roboto" panose="02000000000000000000" pitchFamily="2" charset="0"/>
                <a:ea typeface="Roboto" panose="02000000000000000000" pitchFamily="2" charset="0"/>
              </a:rPr>
              <a:t> </a:t>
            </a:r>
          </a:p>
          <a:p>
            <a:pPr algn="ctr">
              <a:lnSpc>
                <a:spcPts val="1500"/>
              </a:lnSpc>
              <a:spcAft>
                <a:spcPts val="1000"/>
              </a:spcAft>
            </a:pPr>
            <a:r>
              <a:rPr lang="fr-FR" sz="2000" b="1" dirty="0">
                <a:solidFill>
                  <a:schemeClr val="accent5">
                    <a:lumMod val="75000"/>
                  </a:schemeClr>
                </a:solidFill>
                <a:latin typeface="Roboto" panose="02000000000000000000" pitchFamily="2" charset="0"/>
                <a:ea typeface="Roboto" panose="02000000000000000000" pitchFamily="2" charset="0"/>
              </a:rPr>
              <a:t>Actions volontaristes de la Ville </a:t>
            </a:r>
            <a:r>
              <a:rPr lang="fr-FR" sz="1200" i="1" dirty="0">
                <a:solidFill>
                  <a:schemeClr val="accent5">
                    <a:lumMod val="75000"/>
                  </a:schemeClr>
                </a:solidFill>
                <a:latin typeface="Roboto" panose="02000000000000000000" pitchFamily="2" charset="0"/>
                <a:ea typeface="Roboto" panose="02000000000000000000" pitchFamily="2" charset="0"/>
              </a:rPr>
              <a:t>(corbeilles solidaires et denrées, action économique) </a:t>
            </a:r>
            <a:r>
              <a:rPr lang="fr-FR" sz="2000" b="1" i="1" dirty="0">
                <a:solidFill>
                  <a:schemeClr val="accent5">
                    <a:lumMod val="75000"/>
                  </a:schemeClr>
                </a:solidFill>
                <a:latin typeface="Roboto" panose="02000000000000000000" pitchFamily="2" charset="0"/>
                <a:ea typeface="Roboto" panose="02000000000000000000" pitchFamily="2" charset="0"/>
              </a:rPr>
              <a:t>                                                 </a:t>
            </a:r>
            <a:r>
              <a:rPr lang="fr-FR" sz="2000" b="1" dirty="0">
                <a:solidFill>
                  <a:schemeClr val="accent5">
                    <a:lumMod val="75000"/>
                  </a:schemeClr>
                </a:solidFill>
                <a:latin typeface="Roboto" panose="02000000000000000000" pitchFamily="2" charset="0"/>
                <a:ea typeface="Roboto" panose="02000000000000000000" pitchFamily="2" charset="0"/>
              </a:rPr>
              <a:t>341 100 €</a:t>
            </a:r>
          </a:p>
          <a:p>
            <a:pPr algn="ctr">
              <a:lnSpc>
                <a:spcPts val="1500"/>
              </a:lnSpc>
            </a:pPr>
            <a:r>
              <a:rPr lang="fr-FR" sz="2000" b="1" dirty="0">
                <a:solidFill>
                  <a:srgbClr val="00B0F0"/>
                </a:solidFill>
                <a:latin typeface="Roboto" panose="02000000000000000000" pitchFamily="2" charset="0"/>
                <a:ea typeface="Roboto" panose="02000000000000000000" pitchFamily="2" charset="0"/>
              </a:rPr>
              <a:t>TOTAL DEPENSES DE FONCTIONNEMENT                                                                                  1 547 560 €</a:t>
            </a:r>
          </a:p>
          <a:p>
            <a:pPr algn="ctr">
              <a:lnSpc>
                <a:spcPts val="1500"/>
              </a:lnSpc>
              <a:spcAft>
                <a:spcPts val="600"/>
              </a:spcAft>
            </a:pPr>
            <a:endParaRPr lang="fr-FR" sz="1600" dirty="0">
              <a:latin typeface="Roboto" panose="02000000000000000000" pitchFamily="2" charset="0"/>
              <a:ea typeface="Roboto" panose="02000000000000000000" pitchFamily="2" charset="0"/>
            </a:endParaRPr>
          </a:p>
          <a:p>
            <a:pPr algn="ctr">
              <a:lnSpc>
                <a:spcPts val="1500"/>
              </a:lnSpc>
            </a:pPr>
            <a:r>
              <a:rPr lang="fr-FR" sz="2000" b="1" dirty="0">
                <a:solidFill>
                  <a:srgbClr val="C00000"/>
                </a:solidFill>
                <a:latin typeface="Roboto" panose="02000000000000000000" pitchFamily="2" charset="0"/>
                <a:ea typeface="Roboto" panose="02000000000000000000" pitchFamily="2" charset="0"/>
              </a:rPr>
              <a:t>COÛT TOTAL POUR LA VILLE EN 2021  			                                                         5 277 564€</a:t>
            </a:r>
          </a:p>
          <a:p>
            <a:pPr algn="ctr">
              <a:lnSpc>
                <a:spcPts val="1500"/>
              </a:lnSpc>
            </a:pPr>
            <a:endParaRPr lang="fr-FR" b="1" dirty="0">
              <a:latin typeface="Roboto" panose="02000000000000000000" pitchFamily="2" charset="0"/>
              <a:ea typeface="Roboto" panose="02000000000000000000" pitchFamily="2" charset="0"/>
            </a:endParaRPr>
          </a:p>
          <a:p>
            <a:pPr algn="ctr">
              <a:lnSpc>
                <a:spcPts val="1500"/>
              </a:lnSpc>
            </a:pPr>
            <a:r>
              <a:rPr lang="fr-FR" dirty="0">
                <a:solidFill>
                  <a:schemeClr val="tx1">
                    <a:lumMod val="50000"/>
                    <a:lumOff val="50000"/>
                  </a:schemeClr>
                </a:solidFill>
                <a:latin typeface="Roboto" panose="02000000000000000000" pitchFamily="2" charset="0"/>
                <a:ea typeface="Roboto" panose="02000000000000000000" pitchFamily="2" charset="0"/>
              </a:rPr>
              <a:t>Pour mémoire, coût 2020	                                                                                                                                 9 275 000 €</a:t>
            </a:r>
          </a:p>
          <a:p>
            <a:pPr algn="ctr">
              <a:lnSpc>
                <a:spcPts val="1500"/>
              </a:lnSpc>
            </a:pPr>
            <a:r>
              <a:rPr lang="fr-FR" i="1" dirty="0">
                <a:latin typeface="Roboto" panose="02000000000000000000" pitchFamily="2" charset="0"/>
                <a:ea typeface="Roboto" panose="02000000000000000000" pitchFamily="2" charset="0"/>
              </a:rPr>
              <a:t> </a:t>
            </a:r>
          </a:p>
          <a:p>
            <a:pPr algn="ctr">
              <a:lnSpc>
                <a:spcPts val="1500"/>
              </a:lnSpc>
            </a:pPr>
            <a:r>
              <a:rPr lang="fr-FR" sz="2000" b="1" dirty="0">
                <a:solidFill>
                  <a:srgbClr val="C00000"/>
                </a:solidFill>
                <a:latin typeface="Roboto" panose="02000000000000000000" pitchFamily="2" charset="0"/>
                <a:ea typeface="Roboto" panose="02000000000000000000" pitchFamily="2" charset="0"/>
              </a:rPr>
              <a:t>COÛT TOTAL POUR LA VILLE EN 2020 ET 2021 	                                                                    14 552 564 €</a:t>
            </a:r>
          </a:p>
        </p:txBody>
      </p:sp>
      <p:cxnSp>
        <p:nvCxnSpPr>
          <p:cNvPr id="8" name="Connecteur droit 7">
            <a:extLst>
              <a:ext uri="{FF2B5EF4-FFF2-40B4-BE49-F238E27FC236}">
                <a16:creationId xmlns:a16="http://schemas.microsoft.com/office/drawing/2014/main" id="{5F686253-B3DA-46D2-892C-9B65A84EE64C}"/>
              </a:ext>
            </a:extLst>
          </p:cNvPr>
          <p:cNvCxnSpPr>
            <a:cxnSpLocks/>
          </p:cNvCxnSpPr>
          <p:nvPr/>
        </p:nvCxnSpPr>
        <p:spPr>
          <a:xfrm>
            <a:off x="413560" y="4365104"/>
            <a:ext cx="11299064"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7" name="Flèche : droite 16">
            <a:extLst>
              <a:ext uri="{FF2B5EF4-FFF2-40B4-BE49-F238E27FC236}">
                <a16:creationId xmlns:a16="http://schemas.microsoft.com/office/drawing/2014/main" id="{DE1B701B-D816-4221-947C-7A6773D4ED47}"/>
              </a:ext>
            </a:extLst>
          </p:cNvPr>
          <p:cNvSpPr/>
          <p:nvPr/>
        </p:nvSpPr>
        <p:spPr>
          <a:xfrm>
            <a:off x="767408" y="5993807"/>
            <a:ext cx="379921" cy="275869"/>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5">
                  <a:lumMod val="75000"/>
                </a:schemeClr>
              </a:solidFill>
            </a:endParaRPr>
          </a:p>
        </p:txBody>
      </p:sp>
      <p:sp>
        <p:nvSpPr>
          <p:cNvPr id="5" name="Espace réservé du numéro de diapositive 4">
            <a:extLst>
              <a:ext uri="{FF2B5EF4-FFF2-40B4-BE49-F238E27FC236}">
                <a16:creationId xmlns:a16="http://schemas.microsoft.com/office/drawing/2014/main" id="{59323958-6F82-4EBB-A8B6-282F18C7451A}"/>
              </a:ext>
            </a:extLst>
          </p:cNvPr>
          <p:cNvSpPr>
            <a:spLocks noGrp="1"/>
          </p:cNvSpPr>
          <p:nvPr>
            <p:ph type="sldNum" sz="quarter" idx="12"/>
          </p:nvPr>
        </p:nvSpPr>
        <p:spPr/>
        <p:txBody>
          <a:bodyPr/>
          <a:lstStyle/>
          <a:p>
            <a:fld id="{F3B05F35-43CF-4E20-ABA0-F645217E3068}" type="slidenum">
              <a:rPr lang="fr-FR" smtClean="0"/>
              <a:pPr/>
              <a:t>3</a:t>
            </a:fld>
            <a:endParaRPr lang="fr-FR"/>
          </a:p>
        </p:txBody>
      </p:sp>
      <p:pic>
        <p:nvPicPr>
          <p:cNvPr id="10" name="Image 9">
            <a:extLst>
              <a:ext uri="{FF2B5EF4-FFF2-40B4-BE49-F238E27FC236}">
                <a16:creationId xmlns:a16="http://schemas.microsoft.com/office/drawing/2014/main" id="{C2519781-FE4B-4C8D-BB0E-B2ABAA927A00}"/>
              </a:ext>
            </a:extLst>
          </p:cNvPr>
          <p:cNvPicPr>
            <a:picLocks noChangeAspect="1"/>
          </p:cNvPicPr>
          <p:nvPr/>
        </p:nvPicPr>
        <p:blipFill>
          <a:blip r:embed="rId3"/>
          <a:stretch>
            <a:fillRect/>
          </a:stretch>
        </p:blipFill>
        <p:spPr>
          <a:xfrm>
            <a:off x="235230" y="1435543"/>
            <a:ext cx="11543210" cy="5066821"/>
          </a:xfrm>
          <a:prstGeom prst="rect">
            <a:avLst/>
          </a:prstGeom>
        </p:spPr>
      </p:pic>
    </p:spTree>
    <p:extLst>
      <p:ext uri="{BB962C8B-B14F-4D97-AF65-F5344CB8AC3E}">
        <p14:creationId xmlns:p14="http://schemas.microsoft.com/office/powerpoint/2010/main" val="264476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972" y="284314"/>
            <a:ext cx="11590337" cy="1127125"/>
          </a:xfrm>
          <a:prstGeom prst="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1" name="Groupe 10"/>
          <p:cNvGrpSpPr/>
          <p:nvPr/>
        </p:nvGrpSpPr>
        <p:grpSpPr>
          <a:xfrm>
            <a:off x="195943" y="284314"/>
            <a:ext cx="11668397" cy="6345086"/>
            <a:chOff x="274320" y="320040"/>
            <a:chExt cx="11590020" cy="6195060"/>
          </a:xfrm>
          <a:noFill/>
        </p:grpSpPr>
        <p:sp>
          <p:nvSpPr>
            <p:cNvPr id="2" name="Rectangle 1"/>
            <p:cNvSpPr/>
            <p:nvPr/>
          </p:nvSpPr>
          <p:spPr>
            <a:xfrm>
              <a:off x="274320" y="320040"/>
              <a:ext cx="11590020" cy="6195060"/>
            </a:xfrm>
            <a:prstGeom prst="rect">
              <a:avLst/>
            </a:prstGeom>
            <a:grp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3600" dirty="0">
                <a:solidFill>
                  <a:srgbClr val="57637D"/>
                </a:solidFill>
                <a:latin typeface="Eras Bold ITC" panose="020B0907030504020204" pitchFamily="34" charset="0"/>
              </a:endParaRPr>
            </a:p>
            <a:p>
              <a:pPr algn="ctr" eaLnBrk="1" fontAlgn="auto" hangingPunct="1">
                <a:spcBef>
                  <a:spcPts val="0"/>
                </a:spcBef>
                <a:spcAft>
                  <a:spcPts val="0"/>
                </a:spcAft>
                <a:defRPr/>
              </a:pPr>
              <a:endParaRPr lang="fr-FR" sz="2400" dirty="0">
                <a:solidFill>
                  <a:srgbClr val="57637D"/>
                </a:solidFill>
                <a:latin typeface="Eras Bold ITC" panose="020B0907030504020204" pitchFamily="34" charset="0"/>
              </a:endParaRPr>
            </a:p>
          </p:txBody>
        </p:sp>
        <p:sp>
          <p:nvSpPr>
            <p:cNvPr id="4" name="Rectangle 3"/>
            <p:cNvSpPr/>
            <p:nvPr/>
          </p:nvSpPr>
          <p:spPr>
            <a:xfrm>
              <a:off x="274320" y="320040"/>
              <a:ext cx="11590020" cy="6195060"/>
            </a:xfrm>
            <a:prstGeom prst="rect">
              <a:avLst/>
            </a:prstGeom>
            <a:grpFill/>
            <a:ln w="952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sp>
        <p:nvSpPr>
          <p:cNvPr id="7" name="ZoneTexte 6"/>
          <p:cNvSpPr txBox="1"/>
          <p:nvPr/>
        </p:nvSpPr>
        <p:spPr>
          <a:xfrm>
            <a:off x="856516" y="405776"/>
            <a:ext cx="11004604" cy="954107"/>
          </a:xfrm>
          <a:prstGeom prst="rect">
            <a:avLst/>
          </a:prstGeom>
          <a:noFill/>
        </p:spPr>
        <p:txBody>
          <a:bodyPr wrap="square">
            <a:spAutoFit/>
          </a:bodyPr>
          <a:lstStyle/>
          <a:p>
            <a:pPr algn="r" eaLnBrk="1" fontAlgn="auto" hangingPunct="1">
              <a:spcBef>
                <a:spcPts val="0"/>
              </a:spcBef>
              <a:spcAft>
                <a:spcPts val="0"/>
              </a:spcAft>
              <a:defRPr/>
            </a:pPr>
            <a:r>
              <a:rPr lang="fr-FR" sz="2800" dirty="0">
                <a:solidFill>
                  <a:schemeClr val="bg1">
                    <a:lumMod val="95000"/>
                  </a:schemeClr>
                </a:solidFill>
                <a:latin typeface="Eras Bold ITC" panose="020B0907030504020204" pitchFamily="34" charset="0"/>
              </a:rPr>
              <a:t>La gestion rigoureuse de 2021 a permis de restaurer                    les marges de manœuvre de la collectivité </a:t>
            </a:r>
          </a:p>
        </p:txBody>
      </p:sp>
      <p:cxnSp>
        <p:nvCxnSpPr>
          <p:cNvPr id="9" name="Connecteur droit 8"/>
          <p:cNvCxnSpPr/>
          <p:nvPr/>
        </p:nvCxnSpPr>
        <p:spPr>
          <a:xfrm>
            <a:off x="4824413" y="298767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6757CF09-B3AD-41C8-ABF1-2DF5B5F3B45C}"/>
              </a:ext>
            </a:extLst>
          </p:cNvPr>
          <p:cNvSpPr txBox="1"/>
          <p:nvPr/>
        </p:nvSpPr>
        <p:spPr>
          <a:xfrm>
            <a:off x="983432" y="1837174"/>
            <a:ext cx="10715300" cy="3288080"/>
          </a:xfrm>
          <a:prstGeom prst="rect">
            <a:avLst/>
          </a:prstGeom>
          <a:noFill/>
        </p:spPr>
        <p:txBody>
          <a:bodyPr wrap="square">
            <a:spAutoFit/>
          </a:bodyPr>
          <a:lstStyle/>
          <a:p>
            <a:pPr algn="just">
              <a:spcAft>
                <a:spcPts val="750"/>
              </a:spcAft>
            </a:pPr>
            <a:r>
              <a:rPr lang="fr-FR" sz="2000" b="1" dirty="0">
                <a:solidFill>
                  <a:srgbClr val="00B050"/>
                </a:solidFill>
                <a:latin typeface="Roboto" panose="02000000000000000000" pitchFamily="2" charset="0"/>
                <a:cs typeface="Calibri" panose="020F0502020204030204" pitchFamily="34" charset="0"/>
              </a:rPr>
              <a:t>La gestion rigoureuse de la Ville opérée en 2021 a permis d’amortir une partie du choc de la crise :</a:t>
            </a:r>
          </a:p>
          <a:p>
            <a:pPr marL="742950" lvl="1" indent="-285750" algn="just">
              <a:spcAft>
                <a:spcPts val="750"/>
              </a:spcAft>
              <a:buFont typeface="Courier New" panose="02070309020205020404" pitchFamily="49" charset="0"/>
              <a:buChar char="o"/>
            </a:pPr>
            <a:r>
              <a:rPr lang="fr-FR" sz="2000" b="1" dirty="0">
                <a:solidFill>
                  <a:schemeClr val="accent5">
                    <a:lumMod val="75000"/>
                  </a:schemeClr>
                </a:solidFill>
                <a:latin typeface="Roboto" panose="02000000000000000000" pitchFamily="2" charset="0"/>
                <a:cs typeface="Calibri" panose="020F0502020204030204" pitchFamily="34" charset="0"/>
              </a:rPr>
              <a:t>+ 3,3 M€ d’épargne brute </a:t>
            </a:r>
            <a:r>
              <a:rPr lang="fr-FR" sz="2000" dirty="0">
                <a:solidFill>
                  <a:schemeClr val="accent5">
                    <a:lumMod val="75000"/>
                  </a:schemeClr>
                </a:solidFill>
                <a:latin typeface="Roboto" panose="02000000000000000000" pitchFamily="2" charset="0"/>
                <a:cs typeface="Calibri" panose="020F0502020204030204" pitchFamily="34" charset="0"/>
              </a:rPr>
              <a:t>en 2021 par rapport à 2020 ;</a:t>
            </a:r>
          </a:p>
          <a:p>
            <a:pPr marL="742950" lvl="1" indent="-285750" algn="just">
              <a:spcAft>
                <a:spcPts val="750"/>
              </a:spcAft>
              <a:buFont typeface="Courier New" panose="02070309020205020404" pitchFamily="49" charset="0"/>
              <a:buChar char="o"/>
            </a:pPr>
            <a:r>
              <a:rPr lang="fr-FR" sz="2000" b="1" dirty="0">
                <a:solidFill>
                  <a:schemeClr val="accent5">
                    <a:lumMod val="75000"/>
                  </a:schemeClr>
                </a:solidFill>
                <a:latin typeface="Roboto" panose="02000000000000000000" pitchFamily="2" charset="0"/>
                <a:cs typeface="Calibri" panose="020F0502020204030204" pitchFamily="34" charset="0"/>
              </a:rPr>
              <a:t>Une capacité de désendettement </a:t>
            </a:r>
            <a:r>
              <a:rPr lang="fr-FR" sz="2000" dirty="0">
                <a:solidFill>
                  <a:schemeClr val="accent5">
                    <a:lumMod val="75000"/>
                  </a:schemeClr>
                </a:solidFill>
                <a:latin typeface="Roboto" panose="02000000000000000000" pitchFamily="2" charset="0"/>
                <a:cs typeface="Calibri" panose="020F0502020204030204" pitchFamily="34" charset="0"/>
              </a:rPr>
              <a:t>de </a:t>
            </a:r>
            <a:r>
              <a:rPr lang="fr-FR" sz="2000" b="1" dirty="0">
                <a:solidFill>
                  <a:schemeClr val="accent5">
                    <a:lumMod val="75000"/>
                  </a:schemeClr>
                </a:solidFill>
                <a:latin typeface="Roboto" panose="02000000000000000000" pitchFamily="2" charset="0"/>
                <a:cs typeface="Calibri" panose="020F0502020204030204" pitchFamily="34" charset="0"/>
              </a:rPr>
              <a:t>7,8 années </a:t>
            </a:r>
            <a:r>
              <a:rPr lang="fr-FR" sz="2000" dirty="0">
                <a:solidFill>
                  <a:schemeClr val="accent5">
                    <a:lumMod val="75000"/>
                  </a:schemeClr>
                </a:solidFill>
                <a:latin typeface="Roboto" panose="02000000000000000000" pitchFamily="2" charset="0"/>
                <a:cs typeface="Calibri" panose="020F0502020204030204" pitchFamily="34" charset="0"/>
              </a:rPr>
              <a:t>(contre 8,9 années en 2020).</a:t>
            </a:r>
          </a:p>
          <a:p>
            <a:pPr marL="285750" indent="-285750" algn="just">
              <a:spcAft>
                <a:spcPts val="750"/>
              </a:spcAft>
              <a:buFontTx/>
              <a:buChar char="-"/>
            </a:pPr>
            <a:endParaRPr lang="fr-FR" dirty="0">
              <a:solidFill>
                <a:srgbClr val="000000"/>
              </a:solidFill>
              <a:latin typeface="Roboto" panose="02000000000000000000" pitchFamily="2" charset="0"/>
              <a:cs typeface="Calibri" panose="020F0502020204030204" pitchFamily="34" charset="0"/>
            </a:endParaRPr>
          </a:p>
          <a:p>
            <a:pPr marL="285750" indent="-285750" algn="just">
              <a:spcAft>
                <a:spcPts val="750"/>
              </a:spcAft>
              <a:buFontTx/>
              <a:buChar char="-"/>
            </a:pPr>
            <a:endParaRPr lang="fr-FR" dirty="0">
              <a:solidFill>
                <a:srgbClr val="000000"/>
              </a:solidFill>
              <a:latin typeface="Roboto" panose="02000000000000000000" pitchFamily="2" charset="0"/>
              <a:cs typeface="Calibri" panose="020F0502020204030204" pitchFamily="34" charset="0"/>
            </a:endParaRPr>
          </a:p>
          <a:p>
            <a:pPr marL="285750" indent="-285750" algn="just">
              <a:spcAft>
                <a:spcPts val="750"/>
              </a:spcAft>
              <a:buFontTx/>
              <a:buChar char="-"/>
            </a:pPr>
            <a:endParaRPr lang="fr-FR" dirty="0">
              <a:solidFill>
                <a:srgbClr val="000000"/>
              </a:solidFill>
              <a:latin typeface="Roboto" panose="02000000000000000000" pitchFamily="2" charset="0"/>
              <a:cs typeface="Calibri" panose="020F0502020204030204" pitchFamily="34" charset="0"/>
            </a:endParaRPr>
          </a:p>
          <a:p>
            <a:pPr marL="285750" indent="-285750" algn="just">
              <a:spcAft>
                <a:spcPts val="750"/>
              </a:spcAft>
              <a:buFontTx/>
              <a:buChar char="-"/>
            </a:pPr>
            <a:endParaRPr lang="fr-FR" dirty="0">
              <a:solidFill>
                <a:srgbClr val="000000"/>
              </a:solidFill>
              <a:latin typeface="Roboto" panose="02000000000000000000" pitchFamily="2" charset="0"/>
              <a:cs typeface="Calibri" panose="020F0502020204030204" pitchFamily="34" charset="0"/>
            </a:endParaRPr>
          </a:p>
          <a:p>
            <a:pPr marL="285750" indent="-285750" algn="just">
              <a:spcAft>
                <a:spcPts val="750"/>
              </a:spcAft>
              <a:buFontTx/>
              <a:buChar char="-"/>
            </a:pPr>
            <a:endParaRPr lang="fr-FR" sz="900" dirty="0">
              <a:solidFill>
                <a:srgbClr val="000000"/>
              </a:solidFill>
              <a:latin typeface="Roboto" panose="02000000000000000000" pitchFamily="2" charset="0"/>
              <a:cs typeface="Calibri" panose="020F0502020204030204" pitchFamily="34" charset="0"/>
            </a:endParaRPr>
          </a:p>
        </p:txBody>
      </p:sp>
      <p:graphicFrame>
        <p:nvGraphicFramePr>
          <p:cNvPr id="14" name="Tableau 5">
            <a:extLst>
              <a:ext uri="{FF2B5EF4-FFF2-40B4-BE49-F238E27FC236}">
                <a16:creationId xmlns:a16="http://schemas.microsoft.com/office/drawing/2014/main" id="{6D28D23C-42E1-4B40-9436-E93CC9F74A5F}"/>
              </a:ext>
            </a:extLst>
          </p:cNvPr>
          <p:cNvGraphicFramePr>
            <a:graphicFrameLocks noGrp="1"/>
          </p:cNvGraphicFramePr>
          <p:nvPr>
            <p:extLst>
              <p:ext uri="{D42A27DB-BD31-4B8C-83A1-F6EECF244321}">
                <p14:modId xmlns:p14="http://schemas.microsoft.com/office/powerpoint/2010/main" val="3871292101"/>
              </p:ext>
            </p:extLst>
          </p:nvPr>
        </p:nvGraphicFramePr>
        <p:xfrm>
          <a:off x="474682" y="3925075"/>
          <a:ext cx="11149772" cy="1615440"/>
        </p:xfrm>
        <a:graphic>
          <a:graphicData uri="http://schemas.openxmlformats.org/drawingml/2006/table">
            <a:tbl>
              <a:tblPr firstRow="1" bandRow="1">
                <a:tableStyleId>{5C22544A-7EE6-4342-B048-85BDC9FD1C3A}</a:tableStyleId>
              </a:tblPr>
              <a:tblGrid>
                <a:gridCol w="2821460">
                  <a:extLst>
                    <a:ext uri="{9D8B030D-6E8A-4147-A177-3AD203B41FA5}">
                      <a16:colId xmlns:a16="http://schemas.microsoft.com/office/drawing/2014/main" val="1235688312"/>
                    </a:ext>
                  </a:extLst>
                </a:gridCol>
                <a:gridCol w="1218981">
                  <a:extLst>
                    <a:ext uri="{9D8B030D-6E8A-4147-A177-3AD203B41FA5}">
                      <a16:colId xmlns:a16="http://schemas.microsoft.com/office/drawing/2014/main" val="1972035611"/>
                    </a:ext>
                  </a:extLst>
                </a:gridCol>
                <a:gridCol w="1664094">
                  <a:extLst>
                    <a:ext uri="{9D8B030D-6E8A-4147-A177-3AD203B41FA5}">
                      <a16:colId xmlns:a16="http://schemas.microsoft.com/office/drawing/2014/main" val="2277402203"/>
                    </a:ext>
                  </a:extLst>
                </a:gridCol>
                <a:gridCol w="1815079">
                  <a:extLst>
                    <a:ext uri="{9D8B030D-6E8A-4147-A177-3AD203B41FA5}">
                      <a16:colId xmlns:a16="http://schemas.microsoft.com/office/drawing/2014/main" val="2849968946"/>
                    </a:ext>
                  </a:extLst>
                </a:gridCol>
                <a:gridCol w="1815079">
                  <a:extLst>
                    <a:ext uri="{9D8B030D-6E8A-4147-A177-3AD203B41FA5}">
                      <a16:colId xmlns:a16="http://schemas.microsoft.com/office/drawing/2014/main" val="3786459530"/>
                    </a:ext>
                  </a:extLst>
                </a:gridCol>
                <a:gridCol w="1815079">
                  <a:extLst>
                    <a:ext uri="{9D8B030D-6E8A-4147-A177-3AD203B41FA5}">
                      <a16:colId xmlns:a16="http://schemas.microsoft.com/office/drawing/2014/main" val="906092500"/>
                    </a:ext>
                  </a:extLst>
                </a:gridCol>
              </a:tblGrid>
              <a:tr h="0">
                <a:tc>
                  <a:txBody>
                    <a:bodyPr/>
                    <a:lstStyle/>
                    <a:p>
                      <a:pPr algn="ctr"/>
                      <a:r>
                        <a:rPr lang="fr-FR" sz="1800" b="0" i="1" dirty="0">
                          <a:solidFill>
                            <a:schemeClr val="tx1"/>
                          </a:solidFill>
                        </a:rPr>
                        <a:t>Budget principal</a:t>
                      </a:r>
                    </a:p>
                  </a:txBody>
                  <a:tcPr anchor="ctr">
                    <a:noFill/>
                  </a:tcPr>
                </a:tc>
                <a:tc>
                  <a:txBody>
                    <a:bodyPr/>
                    <a:lstStyle/>
                    <a:p>
                      <a:pPr algn="ctr"/>
                      <a:r>
                        <a:rPr lang="fr-FR" sz="2400" dirty="0"/>
                        <a:t>2014</a:t>
                      </a:r>
                    </a:p>
                  </a:txBody>
                  <a:tcPr anchor="ctr">
                    <a:solidFill>
                      <a:schemeClr val="tx2"/>
                    </a:solidFill>
                  </a:tcPr>
                </a:tc>
                <a:tc>
                  <a:txBody>
                    <a:bodyPr/>
                    <a:lstStyle/>
                    <a:p>
                      <a:pPr algn="ctr"/>
                      <a:r>
                        <a:rPr lang="fr-FR" sz="2400" dirty="0"/>
                        <a:t>2015</a:t>
                      </a:r>
                    </a:p>
                  </a:txBody>
                  <a:tcPr anchor="ctr">
                    <a:solidFill>
                      <a:schemeClr val="tx2"/>
                    </a:solidFill>
                  </a:tcPr>
                </a:tc>
                <a:tc>
                  <a:txBody>
                    <a:bodyPr/>
                    <a:lstStyle/>
                    <a:p>
                      <a:pPr algn="ctr"/>
                      <a:r>
                        <a:rPr lang="fr-FR" sz="2400" dirty="0"/>
                        <a:t>2019</a:t>
                      </a:r>
                    </a:p>
                  </a:txBody>
                  <a:tcPr anchor="ctr">
                    <a:solidFill>
                      <a:schemeClr val="tx2"/>
                    </a:solidFill>
                  </a:tcPr>
                </a:tc>
                <a:tc>
                  <a:txBody>
                    <a:bodyPr/>
                    <a:lstStyle/>
                    <a:p>
                      <a:pPr algn="ctr"/>
                      <a:r>
                        <a:rPr lang="fr-FR" sz="2400" dirty="0"/>
                        <a:t>2020</a:t>
                      </a:r>
                    </a:p>
                  </a:txBody>
                  <a:tcPr anchor="ctr">
                    <a:solidFill>
                      <a:schemeClr val="tx2"/>
                    </a:solidFill>
                  </a:tcPr>
                </a:tc>
                <a:tc>
                  <a:txBody>
                    <a:bodyPr/>
                    <a:lstStyle/>
                    <a:p>
                      <a:pPr algn="ctr"/>
                      <a:r>
                        <a:rPr lang="fr-FR" sz="2400" dirty="0"/>
                        <a:t>2021</a:t>
                      </a:r>
                    </a:p>
                  </a:txBody>
                  <a:tcPr anchor="ctr">
                    <a:solidFill>
                      <a:schemeClr val="tx2"/>
                    </a:solidFill>
                  </a:tcPr>
                </a:tc>
                <a:extLst>
                  <a:ext uri="{0D108BD9-81ED-4DB2-BD59-A6C34878D82A}">
                    <a16:rowId xmlns:a16="http://schemas.microsoft.com/office/drawing/2014/main" val="3734703209"/>
                  </a:ext>
                </a:extLst>
              </a:tr>
              <a:tr h="0">
                <a:tc>
                  <a:txBody>
                    <a:bodyPr/>
                    <a:lstStyle/>
                    <a:p>
                      <a:r>
                        <a:rPr lang="fr-FR" sz="2000" b="1" dirty="0"/>
                        <a:t>Epargne brute</a:t>
                      </a:r>
                    </a:p>
                  </a:txBody>
                  <a:tcPr anchor="ctr">
                    <a:solidFill>
                      <a:schemeClr val="accent5">
                        <a:lumMod val="20000"/>
                        <a:lumOff val="80000"/>
                      </a:schemeClr>
                    </a:solidFill>
                  </a:tcPr>
                </a:tc>
                <a:tc>
                  <a:txBody>
                    <a:bodyPr/>
                    <a:lstStyle/>
                    <a:p>
                      <a:pPr algn="ctr"/>
                      <a:r>
                        <a:rPr lang="fr-FR" sz="2400" dirty="0"/>
                        <a:t>19,7 M€</a:t>
                      </a:r>
                    </a:p>
                  </a:txBody>
                  <a:tcPr anchor="ctr">
                    <a:solidFill>
                      <a:schemeClr val="accent5">
                        <a:lumMod val="20000"/>
                        <a:lumOff val="80000"/>
                      </a:schemeClr>
                    </a:solidFill>
                  </a:tcPr>
                </a:tc>
                <a:tc>
                  <a:txBody>
                    <a:bodyPr/>
                    <a:lstStyle/>
                    <a:p>
                      <a:pPr algn="ctr"/>
                      <a:r>
                        <a:rPr lang="fr-FR" sz="2400" b="0" dirty="0"/>
                        <a:t>21,7 M€</a:t>
                      </a:r>
                    </a:p>
                  </a:txBody>
                  <a:tcPr anchor="ctr">
                    <a:solidFill>
                      <a:schemeClr val="accent5">
                        <a:lumMod val="20000"/>
                        <a:lumOff val="80000"/>
                      </a:schemeClr>
                    </a:solidFill>
                  </a:tcPr>
                </a:tc>
                <a:tc>
                  <a:txBody>
                    <a:bodyPr/>
                    <a:lstStyle/>
                    <a:p>
                      <a:pPr algn="ctr"/>
                      <a:r>
                        <a:rPr lang="fr-FR" sz="2400" b="1" dirty="0">
                          <a:solidFill>
                            <a:srgbClr val="669900"/>
                          </a:solidFill>
                        </a:rPr>
                        <a:t>28,0 M€</a:t>
                      </a:r>
                      <a:r>
                        <a:rPr lang="fr-FR" sz="2400" b="1" dirty="0"/>
                        <a:t> </a:t>
                      </a:r>
                    </a:p>
                  </a:txBody>
                  <a:tcPr anchor="ctr">
                    <a:solidFill>
                      <a:schemeClr val="accent5">
                        <a:lumMod val="20000"/>
                        <a:lumOff val="80000"/>
                      </a:schemeClr>
                    </a:solidFill>
                  </a:tcPr>
                </a:tc>
                <a:tc>
                  <a:txBody>
                    <a:bodyPr/>
                    <a:lstStyle/>
                    <a:p>
                      <a:pPr algn="ctr"/>
                      <a:r>
                        <a:rPr lang="fr-FR" sz="2400" b="0" dirty="0"/>
                        <a:t>21,2 M€</a:t>
                      </a:r>
                    </a:p>
                  </a:txBody>
                  <a:tcPr anchor="ctr">
                    <a:solidFill>
                      <a:schemeClr val="accent5">
                        <a:lumMod val="20000"/>
                        <a:lumOff val="80000"/>
                      </a:schemeClr>
                    </a:solidFill>
                  </a:tcPr>
                </a:tc>
                <a:tc>
                  <a:txBody>
                    <a:bodyPr/>
                    <a:lstStyle/>
                    <a:p>
                      <a:pPr marL="0" algn="ctr" defTabSz="914400" rtl="0" eaLnBrk="1" latinLnBrk="0" hangingPunct="1"/>
                      <a:r>
                        <a:rPr lang="fr-FR" sz="2400" b="1" kern="1200" dirty="0">
                          <a:solidFill>
                            <a:srgbClr val="00B050"/>
                          </a:solidFill>
                          <a:latin typeface="+mn-lt"/>
                          <a:ea typeface="+mn-ea"/>
                          <a:cs typeface="+mn-cs"/>
                        </a:rPr>
                        <a:t>24,5 M€</a:t>
                      </a:r>
                    </a:p>
                  </a:txBody>
                  <a:tcPr anchor="ctr">
                    <a:solidFill>
                      <a:schemeClr val="accent5">
                        <a:lumMod val="20000"/>
                        <a:lumOff val="80000"/>
                      </a:schemeClr>
                    </a:solidFill>
                  </a:tcPr>
                </a:tc>
                <a:extLst>
                  <a:ext uri="{0D108BD9-81ED-4DB2-BD59-A6C34878D82A}">
                    <a16:rowId xmlns:a16="http://schemas.microsoft.com/office/drawing/2014/main" val="4113144919"/>
                  </a:ext>
                </a:extLst>
              </a:tr>
              <a:tr h="0">
                <a:tc>
                  <a:txBody>
                    <a:bodyPr/>
                    <a:lstStyle/>
                    <a:p>
                      <a:r>
                        <a:rPr lang="fr-FR" sz="2000" b="1" dirty="0"/>
                        <a:t>Capacité </a:t>
                      </a:r>
                    </a:p>
                    <a:p>
                      <a:r>
                        <a:rPr lang="fr-FR" sz="2000" b="1" dirty="0"/>
                        <a:t>de désendettement</a:t>
                      </a:r>
                    </a:p>
                  </a:txBody>
                  <a:tcPr anchor="ctr"/>
                </a:tc>
                <a:tc>
                  <a:txBody>
                    <a:bodyPr/>
                    <a:lstStyle/>
                    <a:p>
                      <a:pPr algn="ctr"/>
                      <a:r>
                        <a:rPr lang="fr-FR" sz="2400" dirty="0"/>
                        <a:t>9,5 ans</a:t>
                      </a:r>
                    </a:p>
                  </a:txBody>
                  <a:tcPr anchor="ctr"/>
                </a:tc>
                <a:tc>
                  <a:txBody>
                    <a:bodyPr/>
                    <a:lstStyle/>
                    <a:p>
                      <a:pPr algn="ctr"/>
                      <a:r>
                        <a:rPr lang="fr-FR" sz="2400" b="0" dirty="0"/>
                        <a:t>8,5 ans</a:t>
                      </a:r>
                    </a:p>
                  </a:txBody>
                  <a:tcPr anchor="ctr"/>
                </a:tc>
                <a:tc>
                  <a:txBody>
                    <a:bodyPr/>
                    <a:lstStyle/>
                    <a:p>
                      <a:pPr algn="ctr"/>
                      <a:r>
                        <a:rPr lang="fr-FR" sz="2400" b="1" dirty="0">
                          <a:solidFill>
                            <a:srgbClr val="669900"/>
                          </a:solidFill>
                        </a:rPr>
                        <a:t>6,2 ans</a:t>
                      </a:r>
                    </a:p>
                  </a:txBody>
                  <a:tcPr anchor="ctr"/>
                </a:tc>
                <a:tc>
                  <a:txBody>
                    <a:bodyPr/>
                    <a:lstStyle/>
                    <a:p>
                      <a:pPr algn="ctr"/>
                      <a:r>
                        <a:rPr lang="fr-FR" sz="2400" b="0" dirty="0"/>
                        <a:t>8,9 ans</a:t>
                      </a:r>
                    </a:p>
                  </a:txBody>
                  <a:tcPr anchor="ctr"/>
                </a:tc>
                <a:tc>
                  <a:txBody>
                    <a:bodyPr/>
                    <a:lstStyle/>
                    <a:p>
                      <a:pPr marL="0" algn="ctr" defTabSz="914400" rtl="0" eaLnBrk="1" latinLnBrk="0" hangingPunct="1"/>
                      <a:r>
                        <a:rPr lang="fr-FR" sz="2400" b="1" kern="1200" dirty="0">
                          <a:solidFill>
                            <a:srgbClr val="00B050"/>
                          </a:solidFill>
                          <a:latin typeface="+mn-lt"/>
                          <a:ea typeface="+mn-ea"/>
                          <a:cs typeface="+mn-cs"/>
                        </a:rPr>
                        <a:t>7,8 ans</a:t>
                      </a:r>
                    </a:p>
                  </a:txBody>
                  <a:tcPr anchor="ctr"/>
                </a:tc>
                <a:extLst>
                  <a:ext uri="{0D108BD9-81ED-4DB2-BD59-A6C34878D82A}">
                    <a16:rowId xmlns:a16="http://schemas.microsoft.com/office/drawing/2014/main" val="4262421974"/>
                  </a:ext>
                </a:extLst>
              </a:tr>
            </a:tbl>
          </a:graphicData>
        </a:graphic>
      </p:graphicFrame>
      <p:sp>
        <p:nvSpPr>
          <p:cNvPr id="15" name="Flèche : droite 14">
            <a:extLst>
              <a:ext uri="{FF2B5EF4-FFF2-40B4-BE49-F238E27FC236}">
                <a16:creationId xmlns:a16="http://schemas.microsoft.com/office/drawing/2014/main" id="{93ED7178-EAEA-48D5-ACE4-EAE1A94C6646}"/>
              </a:ext>
            </a:extLst>
          </p:cNvPr>
          <p:cNvSpPr/>
          <p:nvPr/>
        </p:nvSpPr>
        <p:spPr>
          <a:xfrm>
            <a:off x="548959" y="1837174"/>
            <a:ext cx="379920" cy="288032"/>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5">
                  <a:lumMod val="75000"/>
                </a:schemeClr>
              </a:solidFill>
            </a:endParaRPr>
          </a:p>
        </p:txBody>
      </p:sp>
      <p:sp>
        <p:nvSpPr>
          <p:cNvPr id="5" name="Espace réservé du numéro de diapositive 4">
            <a:extLst>
              <a:ext uri="{FF2B5EF4-FFF2-40B4-BE49-F238E27FC236}">
                <a16:creationId xmlns:a16="http://schemas.microsoft.com/office/drawing/2014/main" id="{201A00FC-DA35-4264-AB37-E4DA05CF4526}"/>
              </a:ext>
            </a:extLst>
          </p:cNvPr>
          <p:cNvSpPr>
            <a:spLocks noGrp="1"/>
          </p:cNvSpPr>
          <p:nvPr>
            <p:ph type="sldNum" sz="quarter" idx="12"/>
          </p:nvPr>
        </p:nvSpPr>
        <p:spPr/>
        <p:txBody>
          <a:bodyPr/>
          <a:lstStyle/>
          <a:p>
            <a:fld id="{F3B05F35-43CF-4E20-ABA0-F645217E3068}" type="slidenum">
              <a:rPr lang="fr-FR" smtClean="0"/>
              <a:pPr/>
              <a:t>4</a:t>
            </a:fld>
            <a:endParaRPr lang="fr-FR"/>
          </a:p>
        </p:txBody>
      </p:sp>
      <p:sp>
        <p:nvSpPr>
          <p:cNvPr id="10" name="Flèche : courbe vers le haut 9">
            <a:extLst>
              <a:ext uri="{FF2B5EF4-FFF2-40B4-BE49-F238E27FC236}">
                <a16:creationId xmlns:a16="http://schemas.microsoft.com/office/drawing/2014/main" id="{A6130BF4-7935-495B-9BB3-4465FF7D69DA}"/>
              </a:ext>
            </a:extLst>
          </p:cNvPr>
          <p:cNvSpPr/>
          <p:nvPr/>
        </p:nvSpPr>
        <p:spPr>
          <a:xfrm>
            <a:off x="7608168" y="5589240"/>
            <a:ext cx="1296144" cy="43204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ZoneTexte 12">
            <a:extLst>
              <a:ext uri="{FF2B5EF4-FFF2-40B4-BE49-F238E27FC236}">
                <a16:creationId xmlns:a16="http://schemas.microsoft.com/office/drawing/2014/main" id="{7FC624B7-D6E6-441F-911B-3461E2A57524}"/>
              </a:ext>
            </a:extLst>
          </p:cNvPr>
          <p:cNvSpPr txBox="1"/>
          <p:nvPr/>
        </p:nvSpPr>
        <p:spPr>
          <a:xfrm>
            <a:off x="7165749" y="6070013"/>
            <a:ext cx="2220480" cy="369332"/>
          </a:xfrm>
          <a:prstGeom prst="rect">
            <a:avLst/>
          </a:prstGeom>
          <a:noFill/>
        </p:spPr>
        <p:txBody>
          <a:bodyPr wrap="none" rtlCol="0">
            <a:spAutoFit/>
          </a:bodyPr>
          <a:lstStyle/>
          <a:p>
            <a:r>
              <a:rPr lang="fr-FR" b="1" dirty="0">
                <a:solidFill>
                  <a:srgbClr val="FF0000"/>
                </a:solidFill>
              </a:rPr>
              <a:t>Impact crise sanitaire</a:t>
            </a:r>
          </a:p>
        </p:txBody>
      </p:sp>
    </p:spTree>
    <p:extLst>
      <p:ext uri="{BB962C8B-B14F-4D97-AF65-F5344CB8AC3E}">
        <p14:creationId xmlns:p14="http://schemas.microsoft.com/office/powerpoint/2010/main" val="304743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3363" y="341313"/>
            <a:ext cx="11590337" cy="1127125"/>
          </a:xfrm>
          <a:prstGeom prst="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1" name="Groupe 10"/>
          <p:cNvGrpSpPr/>
          <p:nvPr/>
        </p:nvGrpSpPr>
        <p:grpSpPr>
          <a:xfrm>
            <a:off x="195943" y="284314"/>
            <a:ext cx="11668397" cy="6345086"/>
            <a:chOff x="274320" y="320040"/>
            <a:chExt cx="11590020" cy="6195060"/>
          </a:xfrm>
          <a:noFill/>
        </p:grpSpPr>
        <p:sp>
          <p:nvSpPr>
            <p:cNvPr id="2" name="Rectangle 1"/>
            <p:cNvSpPr/>
            <p:nvPr/>
          </p:nvSpPr>
          <p:spPr>
            <a:xfrm>
              <a:off x="274320" y="320040"/>
              <a:ext cx="11590020" cy="6195060"/>
            </a:xfrm>
            <a:prstGeom prst="rect">
              <a:avLst/>
            </a:prstGeom>
            <a:grp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3600" dirty="0">
                <a:solidFill>
                  <a:srgbClr val="57637D"/>
                </a:solidFill>
                <a:latin typeface="Eras Bold ITC" panose="020B0907030504020204" pitchFamily="34" charset="0"/>
              </a:endParaRPr>
            </a:p>
            <a:p>
              <a:pPr algn="ctr" eaLnBrk="1" fontAlgn="auto" hangingPunct="1">
                <a:spcBef>
                  <a:spcPts val="0"/>
                </a:spcBef>
                <a:spcAft>
                  <a:spcPts val="0"/>
                </a:spcAft>
                <a:defRPr/>
              </a:pPr>
              <a:endParaRPr lang="fr-FR" sz="2400" dirty="0">
                <a:solidFill>
                  <a:srgbClr val="57637D"/>
                </a:solidFill>
                <a:latin typeface="Eras Bold ITC" panose="020B0907030504020204" pitchFamily="34" charset="0"/>
              </a:endParaRPr>
            </a:p>
          </p:txBody>
        </p:sp>
        <p:sp>
          <p:nvSpPr>
            <p:cNvPr id="4" name="Rectangle 3"/>
            <p:cNvSpPr/>
            <p:nvPr/>
          </p:nvSpPr>
          <p:spPr>
            <a:xfrm>
              <a:off x="274320" y="320040"/>
              <a:ext cx="11590020" cy="6195060"/>
            </a:xfrm>
            <a:prstGeom prst="rect">
              <a:avLst/>
            </a:prstGeom>
            <a:grpFill/>
            <a:ln w="952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sp>
        <p:nvSpPr>
          <p:cNvPr id="7" name="ZoneTexte 6"/>
          <p:cNvSpPr txBox="1"/>
          <p:nvPr/>
        </p:nvSpPr>
        <p:spPr>
          <a:xfrm>
            <a:off x="1631507" y="503238"/>
            <a:ext cx="10153125" cy="646331"/>
          </a:xfrm>
          <a:prstGeom prst="rect">
            <a:avLst/>
          </a:prstGeom>
          <a:noFill/>
        </p:spPr>
        <p:txBody>
          <a:bodyPr wrap="square">
            <a:spAutoFit/>
          </a:bodyPr>
          <a:lstStyle/>
          <a:p>
            <a:pPr algn="r" eaLnBrk="1" fontAlgn="auto" hangingPunct="1">
              <a:spcBef>
                <a:spcPts val="0"/>
              </a:spcBef>
              <a:spcAft>
                <a:spcPts val="0"/>
              </a:spcAft>
              <a:defRPr/>
            </a:pPr>
            <a:r>
              <a:rPr lang="fr-FR" sz="3600" dirty="0">
                <a:solidFill>
                  <a:schemeClr val="bg1">
                    <a:lumMod val="95000"/>
                  </a:schemeClr>
                </a:solidFill>
                <a:latin typeface="Eras Bold ITC" panose="020B0907030504020204" pitchFamily="34" charset="0"/>
              </a:rPr>
              <a:t>1.1. Dépenses de fonctionnement </a:t>
            </a:r>
          </a:p>
        </p:txBody>
      </p:sp>
      <p:cxnSp>
        <p:nvCxnSpPr>
          <p:cNvPr id="9" name="Connecteur droit 8"/>
          <p:cNvCxnSpPr/>
          <p:nvPr/>
        </p:nvCxnSpPr>
        <p:spPr>
          <a:xfrm>
            <a:off x="4824413" y="2987675"/>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Graphique 19">
            <a:extLst>
              <a:ext uri="{FF2B5EF4-FFF2-40B4-BE49-F238E27FC236}">
                <a16:creationId xmlns:a16="http://schemas.microsoft.com/office/drawing/2014/main" id="{021E6AF6-EE61-4CA5-8239-5B0D43B4E74E}"/>
              </a:ext>
            </a:extLst>
          </p:cNvPr>
          <p:cNvGraphicFramePr>
            <a:graphicFrameLocks/>
          </p:cNvGraphicFramePr>
          <p:nvPr>
            <p:extLst>
              <p:ext uri="{D42A27DB-BD31-4B8C-83A1-F6EECF244321}">
                <p14:modId xmlns:p14="http://schemas.microsoft.com/office/powerpoint/2010/main" val="2171017422"/>
              </p:ext>
            </p:extLst>
          </p:nvPr>
        </p:nvGraphicFramePr>
        <p:xfrm>
          <a:off x="86120" y="1601780"/>
          <a:ext cx="7015357" cy="4886076"/>
        </p:xfrm>
        <a:graphic>
          <a:graphicData uri="http://schemas.openxmlformats.org/drawingml/2006/chart">
            <c:chart xmlns:c="http://schemas.openxmlformats.org/drawingml/2006/chart" xmlns:r="http://schemas.openxmlformats.org/officeDocument/2006/relationships" r:id="rId3"/>
          </a:graphicData>
        </a:graphic>
      </p:graphicFrame>
      <p:sp>
        <p:nvSpPr>
          <p:cNvPr id="15" name="ZoneTexte 14">
            <a:extLst>
              <a:ext uri="{FF2B5EF4-FFF2-40B4-BE49-F238E27FC236}">
                <a16:creationId xmlns:a16="http://schemas.microsoft.com/office/drawing/2014/main" id="{0B4E57AF-8D4E-4742-8D54-28C5002CBFC6}"/>
              </a:ext>
            </a:extLst>
          </p:cNvPr>
          <p:cNvSpPr txBox="1"/>
          <p:nvPr/>
        </p:nvSpPr>
        <p:spPr>
          <a:xfrm>
            <a:off x="6708069" y="1426123"/>
            <a:ext cx="4935610" cy="5147563"/>
          </a:xfrm>
          <a:prstGeom prst="rect">
            <a:avLst/>
          </a:prstGeom>
          <a:noFill/>
        </p:spPr>
        <p:txBody>
          <a:bodyPr wrap="square" rtlCol="0">
            <a:spAutoFit/>
          </a:bodyPr>
          <a:lstStyle/>
          <a:p>
            <a:pPr algn="just"/>
            <a:r>
              <a:rPr lang="fr-FR" b="1" dirty="0">
                <a:solidFill>
                  <a:srgbClr val="00B0F0"/>
                </a:solidFill>
              </a:rPr>
              <a:t>D’un montant de 140,1 M€ en 2021</a:t>
            </a:r>
            <a:r>
              <a:rPr lang="fr-FR" dirty="0"/>
              <a:t>, les dépenses réelles de fonctionnement intègrent :</a:t>
            </a:r>
          </a:p>
          <a:p>
            <a:pPr algn="just"/>
            <a:endParaRPr lang="fr-FR" sz="1050" dirty="0"/>
          </a:p>
          <a:p>
            <a:pPr marL="285750" indent="-285750" algn="just">
              <a:buFontTx/>
              <a:buChar char="-"/>
            </a:pPr>
            <a:r>
              <a:rPr lang="fr-FR" b="1" dirty="0">
                <a:solidFill>
                  <a:schemeClr val="accent2"/>
                </a:solidFill>
              </a:rPr>
              <a:t>les charges de personnel (83,5 M€)</a:t>
            </a:r>
            <a:r>
              <a:rPr lang="fr-FR" b="1" dirty="0">
                <a:solidFill>
                  <a:srgbClr val="00B0F0"/>
                </a:solidFill>
              </a:rPr>
              <a:t> </a:t>
            </a:r>
            <a:r>
              <a:rPr lang="fr-FR" dirty="0"/>
              <a:t>: ce poste connaît une évolution maîtrisée de + 0,5 M€. Ces dépenses intègrent le glissement-vieillesse-technicité (GVT) d’environ 1 M€ (soit un effort réel de - 500K€) ;</a:t>
            </a:r>
          </a:p>
          <a:p>
            <a:pPr algn="just"/>
            <a:endParaRPr lang="fr-FR" sz="1000" dirty="0"/>
          </a:p>
          <a:p>
            <a:pPr marL="285750" indent="-285750" algn="just">
              <a:buFontTx/>
              <a:buChar char="-"/>
            </a:pPr>
            <a:r>
              <a:rPr lang="fr-FR" b="1" dirty="0">
                <a:solidFill>
                  <a:schemeClr val="accent4">
                    <a:lumMod val="75000"/>
                  </a:schemeClr>
                </a:solidFill>
              </a:rPr>
              <a:t>Les autres charges de gestion courante                (29,1 M€)</a:t>
            </a:r>
            <a:r>
              <a:rPr lang="fr-FR" b="1" dirty="0">
                <a:solidFill>
                  <a:srgbClr val="00B0F0"/>
                </a:solidFill>
              </a:rPr>
              <a:t> </a:t>
            </a:r>
            <a:r>
              <a:rPr lang="fr-FR" dirty="0"/>
              <a:t>dont les subventions aux associations (8,1 M€) et CCAS (7,4 M€), SDIS (4,1 M€), Ecole d’art (1,5 M€) ;</a:t>
            </a:r>
          </a:p>
          <a:p>
            <a:pPr marL="285750" indent="-285750" algn="just">
              <a:buFontTx/>
              <a:buChar char="-"/>
            </a:pPr>
            <a:endParaRPr lang="fr-FR" sz="1000" dirty="0"/>
          </a:p>
          <a:p>
            <a:pPr marL="285750" indent="-285750" algn="just">
              <a:buFontTx/>
              <a:buChar char="-"/>
            </a:pPr>
            <a:r>
              <a:rPr lang="fr-FR" b="1" dirty="0">
                <a:solidFill>
                  <a:srgbClr val="E78F36"/>
                </a:solidFill>
              </a:rPr>
              <a:t>les charges à caractère général (23,7 M€) </a:t>
            </a:r>
            <a:r>
              <a:rPr lang="fr-FR" dirty="0"/>
              <a:t>comprenant les fluides, fournitures et contrats divers, frais d’entretien et de transport, impôts ;</a:t>
            </a:r>
          </a:p>
          <a:p>
            <a:pPr marL="285750" indent="-285750" algn="just">
              <a:buFontTx/>
              <a:buChar char="-"/>
            </a:pPr>
            <a:endParaRPr lang="fr-FR" sz="1000" dirty="0"/>
          </a:p>
          <a:p>
            <a:pPr marL="285750" indent="-285750" algn="just">
              <a:buFontTx/>
              <a:buChar char="-"/>
            </a:pPr>
            <a:r>
              <a:rPr lang="fr-FR" b="1" dirty="0">
                <a:solidFill>
                  <a:srgbClr val="58647C"/>
                </a:solidFill>
              </a:rPr>
              <a:t>Les charges financières et intérêts de la dette (3,1 M€)</a:t>
            </a:r>
            <a:r>
              <a:rPr lang="fr-FR" b="1" dirty="0">
                <a:solidFill>
                  <a:srgbClr val="00B0F0"/>
                </a:solidFill>
              </a:rPr>
              <a:t> </a:t>
            </a:r>
            <a:r>
              <a:rPr lang="fr-FR" dirty="0"/>
              <a:t>poursuivent leur diminution (-0,3 M€).</a:t>
            </a:r>
          </a:p>
        </p:txBody>
      </p:sp>
      <p:sp>
        <p:nvSpPr>
          <p:cNvPr id="5" name="Espace réservé du numéro de diapositive 4">
            <a:extLst>
              <a:ext uri="{FF2B5EF4-FFF2-40B4-BE49-F238E27FC236}">
                <a16:creationId xmlns:a16="http://schemas.microsoft.com/office/drawing/2014/main" id="{8CAFAF84-D0B4-46A1-8CDD-530D5B3CF23D}"/>
              </a:ext>
            </a:extLst>
          </p:cNvPr>
          <p:cNvSpPr>
            <a:spLocks noGrp="1"/>
          </p:cNvSpPr>
          <p:nvPr>
            <p:ph type="sldNum" sz="quarter" idx="12"/>
          </p:nvPr>
        </p:nvSpPr>
        <p:spPr/>
        <p:txBody>
          <a:bodyPr/>
          <a:lstStyle/>
          <a:p>
            <a:fld id="{F3B05F35-43CF-4E20-ABA0-F645217E3068}" type="slidenum">
              <a:rPr lang="fr-FR" smtClean="0"/>
              <a:pPr/>
              <a:t>5</a:t>
            </a:fld>
            <a:endParaRPr lang="fr-FR"/>
          </a:p>
        </p:txBody>
      </p:sp>
    </p:spTree>
    <p:extLst>
      <p:ext uri="{BB962C8B-B14F-4D97-AF65-F5344CB8AC3E}">
        <p14:creationId xmlns:p14="http://schemas.microsoft.com/office/powerpoint/2010/main" val="7941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972" y="262840"/>
            <a:ext cx="11590337" cy="1127125"/>
          </a:xfrm>
          <a:prstGeom prst="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1" name="Groupe 10"/>
          <p:cNvGrpSpPr/>
          <p:nvPr/>
        </p:nvGrpSpPr>
        <p:grpSpPr>
          <a:xfrm>
            <a:off x="195943" y="284314"/>
            <a:ext cx="11668397" cy="6345086"/>
            <a:chOff x="274320" y="320040"/>
            <a:chExt cx="11590020" cy="6195060"/>
          </a:xfrm>
          <a:noFill/>
        </p:grpSpPr>
        <p:sp>
          <p:nvSpPr>
            <p:cNvPr id="2" name="Rectangle 1"/>
            <p:cNvSpPr/>
            <p:nvPr/>
          </p:nvSpPr>
          <p:spPr>
            <a:xfrm>
              <a:off x="274320" y="320040"/>
              <a:ext cx="11590020" cy="6195060"/>
            </a:xfrm>
            <a:prstGeom prst="rect">
              <a:avLst/>
            </a:prstGeom>
            <a:grp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3600" dirty="0">
                <a:solidFill>
                  <a:srgbClr val="57637D"/>
                </a:solidFill>
                <a:latin typeface="Eras Bold ITC" panose="020B0907030504020204" pitchFamily="34" charset="0"/>
              </a:endParaRPr>
            </a:p>
            <a:p>
              <a:pPr algn="ctr" eaLnBrk="1" fontAlgn="auto" hangingPunct="1">
                <a:spcBef>
                  <a:spcPts val="0"/>
                </a:spcBef>
                <a:spcAft>
                  <a:spcPts val="0"/>
                </a:spcAft>
                <a:defRPr/>
              </a:pPr>
              <a:endParaRPr lang="fr-FR" sz="2400" dirty="0">
                <a:solidFill>
                  <a:srgbClr val="57637D"/>
                </a:solidFill>
                <a:latin typeface="Eras Bold ITC" panose="020B0907030504020204" pitchFamily="34" charset="0"/>
              </a:endParaRPr>
            </a:p>
          </p:txBody>
        </p:sp>
        <p:sp>
          <p:nvSpPr>
            <p:cNvPr id="4" name="Rectangle 3"/>
            <p:cNvSpPr/>
            <p:nvPr/>
          </p:nvSpPr>
          <p:spPr>
            <a:xfrm>
              <a:off x="274320" y="320040"/>
              <a:ext cx="11590020" cy="6195060"/>
            </a:xfrm>
            <a:prstGeom prst="rect">
              <a:avLst/>
            </a:prstGeom>
            <a:grpFill/>
            <a:ln w="952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sp>
        <p:nvSpPr>
          <p:cNvPr id="7" name="ZoneTexte 6"/>
          <p:cNvSpPr txBox="1"/>
          <p:nvPr/>
        </p:nvSpPr>
        <p:spPr>
          <a:xfrm>
            <a:off x="1631507" y="503238"/>
            <a:ext cx="10081117" cy="646331"/>
          </a:xfrm>
          <a:prstGeom prst="rect">
            <a:avLst/>
          </a:prstGeom>
          <a:noFill/>
        </p:spPr>
        <p:txBody>
          <a:bodyPr wrap="square">
            <a:spAutoFit/>
          </a:bodyPr>
          <a:lstStyle/>
          <a:p>
            <a:pPr algn="r" eaLnBrk="1" fontAlgn="auto" hangingPunct="1">
              <a:spcBef>
                <a:spcPts val="0"/>
              </a:spcBef>
              <a:spcAft>
                <a:spcPts val="0"/>
              </a:spcAft>
              <a:defRPr/>
            </a:pPr>
            <a:r>
              <a:rPr lang="fr-FR" sz="3600" dirty="0">
                <a:solidFill>
                  <a:schemeClr val="bg1">
                    <a:lumMod val="95000"/>
                  </a:schemeClr>
                </a:solidFill>
                <a:latin typeface="Eras Bold ITC" panose="020B0907030504020204" pitchFamily="34" charset="0"/>
              </a:rPr>
              <a:t>1.2. Recettes de fonctionnement</a:t>
            </a:r>
          </a:p>
        </p:txBody>
      </p:sp>
      <p:cxnSp>
        <p:nvCxnSpPr>
          <p:cNvPr id="9" name="Connecteur droit 8"/>
          <p:cNvCxnSpPr/>
          <p:nvPr/>
        </p:nvCxnSpPr>
        <p:spPr>
          <a:xfrm>
            <a:off x="4824413" y="2987675"/>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 name="Graphique 13">
            <a:extLst>
              <a:ext uri="{FF2B5EF4-FFF2-40B4-BE49-F238E27FC236}">
                <a16:creationId xmlns:a16="http://schemas.microsoft.com/office/drawing/2014/main" id="{DA7E35B1-DC3D-439C-BB15-45259BF97C16}"/>
              </a:ext>
            </a:extLst>
          </p:cNvPr>
          <p:cNvGraphicFramePr>
            <a:graphicFrameLocks/>
          </p:cNvGraphicFramePr>
          <p:nvPr>
            <p:extLst>
              <p:ext uri="{D42A27DB-BD31-4B8C-83A1-F6EECF244321}">
                <p14:modId xmlns:p14="http://schemas.microsoft.com/office/powerpoint/2010/main" val="3499332767"/>
              </p:ext>
            </p:extLst>
          </p:nvPr>
        </p:nvGraphicFramePr>
        <p:xfrm>
          <a:off x="341853" y="1662404"/>
          <a:ext cx="680129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ZoneTexte 14">
            <a:extLst>
              <a:ext uri="{FF2B5EF4-FFF2-40B4-BE49-F238E27FC236}">
                <a16:creationId xmlns:a16="http://schemas.microsoft.com/office/drawing/2014/main" id="{7048C1D7-84A0-4413-842C-A462146088B1}"/>
              </a:ext>
            </a:extLst>
          </p:cNvPr>
          <p:cNvSpPr txBox="1"/>
          <p:nvPr/>
        </p:nvSpPr>
        <p:spPr>
          <a:xfrm>
            <a:off x="6888088" y="1635338"/>
            <a:ext cx="4962059" cy="3724096"/>
          </a:xfrm>
          <a:prstGeom prst="rect">
            <a:avLst/>
          </a:prstGeom>
          <a:noFill/>
        </p:spPr>
        <p:txBody>
          <a:bodyPr wrap="square" rtlCol="0">
            <a:spAutoFit/>
          </a:bodyPr>
          <a:lstStyle/>
          <a:p>
            <a:pPr algn="just"/>
            <a:r>
              <a:rPr lang="fr-FR" b="1" dirty="0">
                <a:solidFill>
                  <a:srgbClr val="00B0F0"/>
                </a:solidFill>
              </a:rPr>
              <a:t>D’un montant de 164,7 M€ en 2021</a:t>
            </a:r>
            <a:r>
              <a:rPr lang="fr-FR" dirty="0"/>
              <a:t>, les recettes réelles de fonctionnement intègrent notamment :</a:t>
            </a:r>
          </a:p>
          <a:p>
            <a:pPr algn="just"/>
            <a:endParaRPr lang="fr-FR" dirty="0">
              <a:solidFill>
                <a:schemeClr val="tx2"/>
              </a:solidFill>
            </a:endParaRPr>
          </a:p>
          <a:p>
            <a:pPr marL="285750" indent="-285750" algn="just">
              <a:buFontTx/>
              <a:buChar char="-"/>
            </a:pPr>
            <a:r>
              <a:rPr lang="fr-FR" dirty="0">
                <a:solidFill>
                  <a:srgbClr val="FBBD00"/>
                </a:solidFill>
              </a:rPr>
              <a:t>Les </a:t>
            </a:r>
            <a:r>
              <a:rPr lang="fr-FR" b="1" dirty="0">
                <a:solidFill>
                  <a:srgbClr val="FBBD00"/>
                </a:solidFill>
              </a:rPr>
              <a:t>impôts locaux </a:t>
            </a:r>
            <a:r>
              <a:rPr lang="fr-FR" dirty="0">
                <a:solidFill>
                  <a:srgbClr val="FBBD00"/>
                </a:solidFill>
              </a:rPr>
              <a:t>(</a:t>
            </a:r>
            <a:r>
              <a:rPr lang="fr-FR" b="1" dirty="0">
                <a:solidFill>
                  <a:srgbClr val="FBBD00"/>
                </a:solidFill>
              </a:rPr>
              <a:t>70,2 M€)</a:t>
            </a:r>
            <a:r>
              <a:rPr lang="fr-FR" dirty="0">
                <a:solidFill>
                  <a:srgbClr val="FBBD00"/>
                </a:solidFill>
              </a:rPr>
              <a:t>,</a:t>
            </a:r>
            <a:r>
              <a:rPr lang="fr-FR" b="1" dirty="0">
                <a:solidFill>
                  <a:srgbClr val="FBBD00"/>
                </a:solidFill>
              </a:rPr>
              <a:t> </a:t>
            </a:r>
            <a:r>
              <a:rPr lang="fr-FR" u="sng" dirty="0">
                <a:solidFill>
                  <a:srgbClr val="00B0F0"/>
                </a:solidFill>
              </a:rPr>
              <a:t>sans augmentation des taux d’imposition ;</a:t>
            </a:r>
          </a:p>
          <a:p>
            <a:pPr marL="285750" indent="-285750" algn="just">
              <a:buFontTx/>
              <a:buChar char="-"/>
            </a:pPr>
            <a:endParaRPr lang="fr-FR" sz="1000" u="sng" dirty="0">
              <a:solidFill>
                <a:srgbClr val="00B0F0"/>
              </a:solidFill>
            </a:endParaRPr>
          </a:p>
          <a:p>
            <a:pPr marL="285750" indent="-285750" algn="just">
              <a:buFontTx/>
              <a:buChar char="-"/>
            </a:pPr>
            <a:r>
              <a:rPr lang="fr-FR" dirty="0">
                <a:solidFill>
                  <a:srgbClr val="E773E1"/>
                </a:solidFill>
              </a:rPr>
              <a:t>Les </a:t>
            </a:r>
            <a:r>
              <a:rPr lang="fr-FR" b="1" dirty="0">
                <a:solidFill>
                  <a:srgbClr val="E773E1"/>
                </a:solidFill>
              </a:rPr>
              <a:t>dotations</a:t>
            </a:r>
            <a:r>
              <a:rPr lang="fr-FR" dirty="0">
                <a:solidFill>
                  <a:srgbClr val="E773E1"/>
                </a:solidFill>
              </a:rPr>
              <a:t> </a:t>
            </a:r>
            <a:r>
              <a:rPr lang="fr-FR" b="1" dirty="0">
                <a:solidFill>
                  <a:srgbClr val="E773E1"/>
                </a:solidFill>
              </a:rPr>
              <a:t>(36,6 M€)</a:t>
            </a:r>
            <a:r>
              <a:rPr lang="fr-FR" dirty="0">
                <a:solidFill>
                  <a:srgbClr val="E773E1"/>
                </a:solidFill>
              </a:rPr>
              <a:t>, </a:t>
            </a:r>
            <a:r>
              <a:rPr lang="fr-FR" dirty="0"/>
              <a:t>dont le montant tient compte de l’intégration de l’allocation compensatrice de taxe d’habitation au sein du coefficient correcteur dans le cadre de la réforme de la taxe d’habitation en 2021 ;</a:t>
            </a:r>
          </a:p>
          <a:p>
            <a:pPr marL="285750" indent="-285750" algn="just">
              <a:buFontTx/>
              <a:buChar char="-"/>
            </a:pPr>
            <a:endParaRPr lang="fr-FR" sz="1000" dirty="0"/>
          </a:p>
          <a:p>
            <a:pPr marL="285750" indent="-285750">
              <a:buFontTx/>
              <a:buChar char="-"/>
            </a:pPr>
            <a:r>
              <a:rPr lang="fr-FR" b="1" dirty="0">
                <a:solidFill>
                  <a:schemeClr val="accent5"/>
                </a:solidFill>
              </a:rPr>
              <a:t>L’attribution de compensation</a:t>
            </a:r>
            <a:r>
              <a:rPr lang="fr-FR" dirty="0">
                <a:solidFill>
                  <a:schemeClr val="accent5"/>
                </a:solidFill>
              </a:rPr>
              <a:t> </a:t>
            </a:r>
            <a:r>
              <a:rPr lang="fr-FR" b="1" dirty="0">
                <a:solidFill>
                  <a:schemeClr val="accent5"/>
                </a:solidFill>
              </a:rPr>
              <a:t>(37,6 M€)</a:t>
            </a:r>
            <a:r>
              <a:rPr lang="fr-FR" dirty="0">
                <a:solidFill>
                  <a:schemeClr val="accent5"/>
                </a:solidFill>
              </a:rPr>
              <a:t>, </a:t>
            </a:r>
            <a:r>
              <a:rPr lang="fr-FR" dirty="0"/>
              <a:t>qui demeure stable.</a:t>
            </a:r>
          </a:p>
        </p:txBody>
      </p:sp>
      <p:sp>
        <p:nvSpPr>
          <p:cNvPr id="5" name="Espace réservé du numéro de diapositive 4">
            <a:extLst>
              <a:ext uri="{FF2B5EF4-FFF2-40B4-BE49-F238E27FC236}">
                <a16:creationId xmlns:a16="http://schemas.microsoft.com/office/drawing/2014/main" id="{7F864382-E102-4452-9268-43D32221B47E}"/>
              </a:ext>
            </a:extLst>
          </p:cNvPr>
          <p:cNvSpPr>
            <a:spLocks noGrp="1"/>
          </p:cNvSpPr>
          <p:nvPr>
            <p:ph type="sldNum" sz="quarter" idx="12"/>
          </p:nvPr>
        </p:nvSpPr>
        <p:spPr/>
        <p:txBody>
          <a:bodyPr/>
          <a:lstStyle/>
          <a:p>
            <a:fld id="{F3B05F35-43CF-4E20-ABA0-F645217E3068}" type="slidenum">
              <a:rPr lang="fr-FR" smtClean="0"/>
              <a:pPr/>
              <a:t>6</a:t>
            </a:fld>
            <a:endParaRPr lang="fr-FR"/>
          </a:p>
        </p:txBody>
      </p:sp>
    </p:spTree>
    <p:extLst>
      <p:ext uri="{BB962C8B-B14F-4D97-AF65-F5344CB8AC3E}">
        <p14:creationId xmlns:p14="http://schemas.microsoft.com/office/powerpoint/2010/main" val="204536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3363" y="260648"/>
            <a:ext cx="11590337" cy="1127125"/>
          </a:xfrm>
          <a:prstGeom prst="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1" name="Groupe 10"/>
          <p:cNvGrpSpPr/>
          <p:nvPr/>
        </p:nvGrpSpPr>
        <p:grpSpPr>
          <a:xfrm>
            <a:off x="195943" y="284314"/>
            <a:ext cx="11668397" cy="6345086"/>
            <a:chOff x="274320" y="320040"/>
            <a:chExt cx="11590020" cy="6195060"/>
          </a:xfrm>
          <a:noFill/>
        </p:grpSpPr>
        <p:sp>
          <p:nvSpPr>
            <p:cNvPr id="2" name="Rectangle 1"/>
            <p:cNvSpPr/>
            <p:nvPr/>
          </p:nvSpPr>
          <p:spPr>
            <a:xfrm>
              <a:off x="274320" y="320040"/>
              <a:ext cx="11590020" cy="6195060"/>
            </a:xfrm>
            <a:prstGeom prst="rect">
              <a:avLst/>
            </a:prstGeom>
            <a:grp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3600" dirty="0">
                <a:solidFill>
                  <a:srgbClr val="57637D"/>
                </a:solidFill>
                <a:latin typeface="Eras Bold ITC" panose="020B0907030504020204" pitchFamily="34" charset="0"/>
              </a:endParaRPr>
            </a:p>
            <a:p>
              <a:pPr algn="ctr" eaLnBrk="1" fontAlgn="auto" hangingPunct="1">
                <a:spcBef>
                  <a:spcPts val="0"/>
                </a:spcBef>
                <a:spcAft>
                  <a:spcPts val="0"/>
                </a:spcAft>
                <a:defRPr/>
              </a:pPr>
              <a:endParaRPr lang="fr-FR" sz="2400" dirty="0">
                <a:solidFill>
                  <a:srgbClr val="57637D"/>
                </a:solidFill>
                <a:latin typeface="Eras Bold ITC" panose="020B0907030504020204" pitchFamily="34" charset="0"/>
              </a:endParaRPr>
            </a:p>
          </p:txBody>
        </p:sp>
        <p:sp>
          <p:nvSpPr>
            <p:cNvPr id="4" name="Rectangle 3"/>
            <p:cNvSpPr/>
            <p:nvPr/>
          </p:nvSpPr>
          <p:spPr>
            <a:xfrm>
              <a:off x="274320" y="320040"/>
              <a:ext cx="11590020" cy="6195060"/>
            </a:xfrm>
            <a:prstGeom prst="rect">
              <a:avLst/>
            </a:prstGeom>
            <a:grpFill/>
            <a:ln w="952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sp>
        <p:nvSpPr>
          <p:cNvPr id="7" name="ZoneTexte 6"/>
          <p:cNvSpPr txBox="1"/>
          <p:nvPr/>
        </p:nvSpPr>
        <p:spPr>
          <a:xfrm>
            <a:off x="1631507" y="503238"/>
            <a:ext cx="10192193" cy="646331"/>
          </a:xfrm>
          <a:prstGeom prst="rect">
            <a:avLst/>
          </a:prstGeom>
          <a:noFill/>
        </p:spPr>
        <p:txBody>
          <a:bodyPr wrap="square">
            <a:spAutoFit/>
          </a:bodyPr>
          <a:lstStyle/>
          <a:p>
            <a:pPr algn="r" eaLnBrk="1" fontAlgn="auto" hangingPunct="1">
              <a:spcBef>
                <a:spcPts val="0"/>
              </a:spcBef>
              <a:spcAft>
                <a:spcPts val="0"/>
              </a:spcAft>
              <a:defRPr/>
            </a:pPr>
            <a:r>
              <a:rPr lang="fr-FR" sz="3600" dirty="0">
                <a:solidFill>
                  <a:schemeClr val="bg1">
                    <a:lumMod val="95000"/>
                  </a:schemeClr>
                </a:solidFill>
                <a:latin typeface="Eras Bold ITC" panose="020B0907030504020204" pitchFamily="34" charset="0"/>
              </a:rPr>
              <a:t>1.3. Dépenses d’investissement</a:t>
            </a:r>
          </a:p>
        </p:txBody>
      </p:sp>
      <p:graphicFrame>
        <p:nvGraphicFramePr>
          <p:cNvPr id="22" name="Graphique 21">
            <a:extLst>
              <a:ext uri="{FF2B5EF4-FFF2-40B4-BE49-F238E27FC236}">
                <a16:creationId xmlns:a16="http://schemas.microsoft.com/office/drawing/2014/main" id="{A72926B7-4C99-4902-94B9-5A495A738D4D}"/>
              </a:ext>
            </a:extLst>
          </p:cNvPr>
          <p:cNvGraphicFramePr>
            <a:graphicFrameLocks/>
          </p:cNvGraphicFramePr>
          <p:nvPr>
            <p:extLst>
              <p:ext uri="{D42A27DB-BD31-4B8C-83A1-F6EECF244321}">
                <p14:modId xmlns:p14="http://schemas.microsoft.com/office/powerpoint/2010/main" val="3012674534"/>
              </p:ext>
            </p:extLst>
          </p:nvPr>
        </p:nvGraphicFramePr>
        <p:xfrm>
          <a:off x="357055" y="1772816"/>
          <a:ext cx="6844233" cy="4248439"/>
        </p:xfrm>
        <a:graphic>
          <a:graphicData uri="http://schemas.openxmlformats.org/drawingml/2006/chart">
            <c:chart xmlns:c="http://schemas.openxmlformats.org/drawingml/2006/chart" xmlns:r="http://schemas.openxmlformats.org/officeDocument/2006/relationships" r:id="rId3"/>
          </a:graphicData>
        </a:graphic>
      </p:graphicFrame>
      <p:sp>
        <p:nvSpPr>
          <p:cNvPr id="23" name="ZoneTexte 22">
            <a:extLst>
              <a:ext uri="{FF2B5EF4-FFF2-40B4-BE49-F238E27FC236}">
                <a16:creationId xmlns:a16="http://schemas.microsoft.com/office/drawing/2014/main" id="{63126DEC-01FA-4DCE-AABE-49339B849E8A}"/>
              </a:ext>
            </a:extLst>
          </p:cNvPr>
          <p:cNvSpPr txBox="1"/>
          <p:nvPr/>
        </p:nvSpPr>
        <p:spPr>
          <a:xfrm>
            <a:off x="3934433" y="3426823"/>
            <a:ext cx="954872" cy="307777"/>
          </a:xfrm>
          <a:prstGeom prst="rect">
            <a:avLst/>
          </a:prstGeom>
          <a:noFill/>
        </p:spPr>
        <p:txBody>
          <a:bodyPr wrap="square" rtlCol="0">
            <a:spAutoFit/>
          </a:bodyPr>
          <a:lstStyle/>
          <a:p>
            <a:r>
              <a:rPr lang="fr-FR" sz="1400" b="1" dirty="0">
                <a:solidFill>
                  <a:srgbClr val="00B050"/>
                </a:solidFill>
              </a:rPr>
              <a:t>35,6 M€</a:t>
            </a:r>
          </a:p>
        </p:txBody>
      </p:sp>
      <p:sp>
        <p:nvSpPr>
          <p:cNvPr id="15" name="ZoneTexte 14">
            <a:extLst>
              <a:ext uri="{FF2B5EF4-FFF2-40B4-BE49-F238E27FC236}">
                <a16:creationId xmlns:a16="http://schemas.microsoft.com/office/drawing/2014/main" id="{98496F04-15CE-4A7F-AF2C-89AC2A892FA9}"/>
              </a:ext>
            </a:extLst>
          </p:cNvPr>
          <p:cNvSpPr txBox="1"/>
          <p:nvPr/>
        </p:nvSpPr>
        <p:spPr>
          <a:xfrm>
            <a:off x="5473221" y="2799354"/>
            <a:ext cx="954872" cy="307777"/>
          </a:xfrm>
          <a:prstGeom prst="rect">
            <a:avLst/>
          </a:prstGeom>
          <a:noFill/>
        </p:spPr>
        <p:txBody>
          <a:bodyPr wrap="square" rtlCol="0">
            <a:spAutoFit/>
          </a:bodyPr>
          <a:lstStyle/>
          <a:p>
            <a:r>
              <a:rPr lang="fr-FR" sz="1400" b="1" dirty="0">
                <a:solidFill>
                  <a:srgbClr val="00B050"/>
                </a:solidFill>
              </a:rPr>
              <a:t>50,1 M€</a:t>
            </a:r>
          </a:p>
        </p:txBody>
      </p:sp>
      <p:sp>
        <p:nvSpPr>
          <p:cNvPr id="18" name="ZoneTexte 17">
            <a:extLst>
              <a:ext uri="{FF2B5EF4-FFF2-40B4-BE49-F238E27FC236}">
                <a16:creationId xmlns:a16="http://schemas.microsoft.com/office/drawing/2014/main" id="{C484DDFE-7583-4CAF-825C-74A3A33B5CCA}"/>
              </a:ext>
            </a:extLst>
          </p:cNvPr>
          <p:cNvSpPr txBox="1"/>
          <p:nvPr/>
        </p:nvSpPr>
        <p:spPr>
          <a:xfrm>
            <a:off x="6257661" y="3318208"/>
            <a:ext cx="954872" cy="307777"/>
          </a:xfrm>
          <a:prstGeom prst="rect">
            <a:avLst/>
          </a:prstGeom>
          <a:noFill/>
        </p:spPr>
        <p:txBody>
          <a:bodyPr wrap="square" rtlCol="0">
            <a:spAutoFit/>
          </a:bodyPr>
          <a:lstStyle/>
          <a:p>
            <a:r>
              <a:rPr lang="fr-FR" sz="1400" b="1" dirty="0">
                <a:solidFill>
                  <a:srgbClr val="00B050"/>
                </a:solidFill>
              </a:rPr>
              <a:t>36,0 M€</a:t>
            </a:r>
          </a:p>
        </p:txBody>
      </p:sp>
      <p:sp>
        <p:nvSpPr>
          <p:cNvPr id="12" name="ZoneTexte 11">
            <a:extLst>
              <a:ext uri="{FF2B5EF4-FFF2-40B4-BE49-F238E27FC236}">
                <a16:creationId xmlns:a16="http://schemas.microsoft.com/office/drawing/2014/main" id="{5E21D71E-733C-4B2D-9568-A452EF7B5E40}"/>
              </a:ext>
            </a:extLst>
          </p:cNvPr>
          <p:cNvSpPr txBox="1"/>
          <p:nvPr/>
        </p:nvSpPr>
        <p:spPr>
          <a:xfrm>
            <a:off x="7104112" y="1630363"/>
            <a:ext cx="4760228" cy="4832092"/>
          </a:xfrm>
          <a:prstGeom prst="rect">
            <a:avLst/>
          </a:prstGeom>
          <a:noFill/>
        </p:spPr>
        <p:txBody>
          <a:bodyPr wrap="square" rtlCol="0">
            <a:spAutoFit/>
          </a:bodyPr>
          <a:lstStyle/>
          <a:p>
            <a:pPr algn="just"/>
            <a:r>
              <a:rPr lang="fr-FR" b="1" dirty="0">
                <a:solidFill>
                  <a:srgbClr val="00B0F0"/>
                </a:solidFill>
              </a:rPr>
              <a:t>D’un montant de 55,5 M€ en 2021</a:t>
            </a:r>
            <a:r>
              <a:rPr lang="fr-FR" dirty="0"/>
              <a:t>, les dépenses réelles d’investissement intègrent :</a:t>
            </a:r>
          </a:p>
          <a:p>
            <a:pPr algn="just"/>
            <a:endParaRPr lang="fr-FR" dirty="0">
              <a:solidFill>
                <a:schemeClr val="tx2"/>
              </a:solidFill>
            </a:endParaRPr>
          </a:p>
          <a:p>
            <a:pPr marL="285750" indent="-285750" algn="just">
              <a:buFontTx/>
              <a:buChar char="-"/>
            </a:pPr>
            <a:r>
              <a:rPr lang="fr-FR" dirty="0">
                <a:solidFill>
                  <a:schemeClr val="accent5"/>
                </a:solidFill>
              </a:rPr>
              <a:t>Les </a:t>
            </a:r>
            <a:r>
              <a:rPr lang="fr-FR" b="1" dirty="0">
                <a:solidFill>
                  <a:schemeClr val="accent5"/>
                </a:solidFill>
              </a:rPr>
              <a:t>dépenses d’équipement </a:t>
            </a:r>
            <a:r>
              <a:rPr lang="fr-FR" dirty="0">
                <a:solidFill>
                  <a:schemeClr val="accent5"/>
                </a:solidFill>
              </a:rPr>
              <a:t>(</a:t>
            </a:r>
            <a:r>
              <a:rPr lang="fr-FR" b="1" dirty="0">
                <a:solidFill>
                  <a:schemeClr val="accent5"/>
                </a:solidFill>
              </a:rPr>
              <a:t>34,8 M€, </a:t>
            </a:r>
            <a:r>
              <a:rPr lang="fr-FR" dirty="0">
                <a:solidFill>
                  <a:schemeClr val="accent5"/>
                </a:solidFill>
              </a:rPr>
              <a:t>auxquels s’ajoutent 1,2 M€ au titre du budget annexe activités aquatiques)</a:t>
            </a:r>
            <a:r>
              <a:rPr lang="fr-FR" dirty="0"/>
              <a:t>,</a:t>
            </a:r>
            <a:r>
              <a:rPr lang="fr-FR" b="1" dirty="0"/>
              <a:t> </a:t>
            </a:r>
            <a:r>
              <a:rPr lang="fr-FR" dirty="0"/>
              <a:t>dont le haut niveau a fortement contribué au soutien économique du territoire durant la crise de la covid-19 ; </a:t>
            </a:r>
          </a:p>
          <a:p>
            <a:pPr marL="285750" indent="-285750" algn="just">
              <a:buFontTx/>
              <a:buChar char="-"/>
            </a:pPr>
            <a:endParaRPr lang="fr-FR" sz="1000" u="sng" dirty="0">
              <a:solidFill>
                <a:srgbClr val="00B0F0"/>
              </a:solidFill>
            </a:endParaRPr>
          </a:p>
          <a:p>
            <a:pPr marL="285750" indent="-285750" algn="just">
              <a:buFontTx/>
              <a:buChar char="-"/>
            </a:pPr>
            <a:r>
              <a:rPr lang="fr-FR" dirty="0">
                <a:solidFill>
                  <a:schemeClr val="accent4">
                    <a:lumMod val="75000"/>
                  </a:schemeClr>
                </a:solidFill>
              </a:rPr>
              <a:t>Les </a:t>
            </a:r>
            <a:r>
              <a:rPr lang="fr-FR" b="1" dirty="0">
                <a:solidFill>
                  <a:schemeClr val="accent4">
                    <a:lumMod val="75000"/>
                  </a:schemeClr>
                </a:solidFill>
              </a:rPr>
              <a:t>emprunts et dettes assimilées (20,2 M€)</a:t>
            </a:r>
            <a:r>
              <a:rPr lang="fr-FR" dirty="0">
                <a:solidFill>
                  <a:schemeClr val="accent4">
                    <a:lumMod val="75000"/>
                  </a:schemeClr>
                </a:solidFill>
              </a:rPr>
              <a:t> </a:t>
            </a:r>
            <a:r>
              <a:rPr lang="fr-FR" dirty="0"/>
              <a:t>;</a:t>
            </a:r>
          </a:p>
          <a:p>
            <a:pPr marL="285750" indent="-285750" algn="just">
              <a:buFontTx/>
              <a:buChar char="-"/>
            </a:pPr>
            <a:endParaRPr lang="fr-FR" sz="1000" dirty="0"/>
          </a:p>
          <a:p>
            <a:pPr marL="285750" indent="-285750">
              <a:buFontTx/>
              <a:buChar char="-"/>
            </a:pPr>
            <a:r>
              <a:rPr lang="fr-FR" b="1" dirty="0">
                <a:solidFill>
                  <a:schemeClr val="accent1">
                    <a:lumMod val="75000"/>
                  </a:schemeClr>
                </a:solidFill>
              </a:rPr>
              <a:t>Les participations</a:t>
            </a:r>
            <a:r>
              <a:rPr lang="fr-FR" dirty="0">
                <a:solidFill>
                  <a:schemeClr val="accent1">
                    <a:lumMod val="75000"/>
                  </a:schemeClr>
                </a:solidFill>
              </a:rPr>
              <a:t> </a:t>
            </a:r>
            <a:r>
              <a:rPr lang="fr-FR" b="1" dirty="0">
                <a:solidFill>
                  <a:schemeClr val="accent1">
                    <a:lumMod val="75000"/>
                  </a:schemeClr>
                </a:solidFill>
              </a:rPr>
              <a:t>(0,4 M€)</a:t>
            </a:r>
            <a:r>
              <a:rPr lang="fr-FR" dirty="0">
                <a:solidFill>
                  <a:schemeClr val="accent1">
                    <a:lumMod val="75000"/>
                  </a:schemeClr>
                </a:solidFill>
              </a:rPr>
              <a:t>, </a:t>
            </a:r>
            <a:r>
              <a:rPr lang="fr-FR" dirty="0"/>
              <a:t>dont 113 k€ de versement en capital pour la création de la SPL Grand Avignon Aménagement et 304 k€ dans le cadre du rachat des actions détenues par le CD de Vaucluse au sein de la société du marché d'intérêt national d'Avignon (SMINA).</a:t>
            </a:r>
          </a:p>
        </p:txBody>
      </p:sp>
      <p:sp>
        <p:nvSpPr>
          <p:cNvPr id="5" name="Espace réservé du numéro de diapositive 4">
            <a:extLst>
              <a:ext uri="{FF2B5EF4-FFF2-40B4-BE49-F238E27FC236}">
                <a16:creationId xmlns:a16="http://schemas.microsoft.com/office/drawing/2014/main" id="{A9FE6977-3564-4E89-8E86-7A9BA2CF5403}"/>
              </a:ext>
            </a:extLst>
          </p:cNvPr>
          <p:cNvSpPr>
            <a:spLocks noGrp="1"/>
          </p:cNvSpPr>
          <p:nvPr>
            <p:ph type="sldNum" sz="quarter" idx="12"/>
          </p:nvPr>
        </p:nvSpPr>
        <p:spPr/>
        <p:txBody>
          <a:bodyPr/>
          <a:lstStyle/>
          <a:p>
            <a:fld id="{F3B05F35-43CF-4E20-ABA0-F645217E3068}" type="slidenum">
              <a:rPr lang="fr-FR" smtClean="0"/>
              <a:pPr/>
              <a:t>7</a:t>
            </a:fld>
            <a:endParaRPr lang="fr-FR"/>
          </a:p>
        </p:txBody>
      </p:sp>
    </p:spTree>
    <p:extLst>
      <p:ext uri="{BB962C8B-B14F-4D97-AF65-F5344CB8AC3E}">
        <p14:creationId xmlns:p14="http://schemas.microsoft.com/office/powerpoint/2010/main" val="2304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3363" y="260648"/>
            <a:ext cx="11590337" cy="1127125"/>
          </a:xfrm>
          <a:prstGeom prst="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nvGrpSpPr>
          <p:cNvPr id="11" name="Groupe 10"/>
          <p:cNvGrpSpPr/>
          <p:nvPr/>
        </p:nvGrpSpPr>
        <p:grpSpPr>
          <a:xfrm>
            <a:off x="195943" y="284314"/>
            <a:ext cx="11668397" cy="6345086"/>
            <a:chOff x="274320" y="320040"/>
            <a:chExt cx="11590020" cy="6195060"/>
          </a:xfrm>
          <a:noFill/>
        </p:grpSpPr>
        <p:sp>
          <p:nvSpPr>
            <p:cNvPr id="2" name="Rectangle 1"/>
            <p:cNvSpPr/>
            <p:nvPr/>
          </p:nvSpPr>
          <p:spPr>
            <a:xfrm>
              <a:off x="274320" y="320040"/>
              <a:ext cx="11590020" cy="6195060"/>
            </a:xfrm>
            <a:prstGeom prst="rect">
              <a:avLst/>
            </a:prstGeom>
            <a:grp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3600" dirty="0">
                <a:solidFill>
                  <a:srgbClr val="57637D"/>
                </a:solidFill>
                <a:latin typeface="Eras Bold ITC" panose="020B0907030504020204" pitchFamily="34" charset="0"/>
              </a:endParaRPr>
            </a:p>
            <a:p>
              <a:pPr algn="ctr" eaLnBrk="1" fontAlgn="auto" hangingPunct="1">
                <a:spcBef>
                  <a:spcPts val="0"/>
                </a:spcBef>
                <a:spcAft>
                  <a:spcPts val="0"/>
                </a:spcAft>
                <a:defRPr/>
              </a:pPr>
              <a:endParaRPr lang="fr-FR" sz="2400" dirty="0">
                <a:solidFill>
                  <a:srgbClr val="57637D"/>
                </a:solidFill>
                <a:latin typeface="Eras Bold ITC" panose="020B0907030504020204" pitchFamily="34" charset="0"/>
              </a:endParaRPr>
            </a:p>
          </p:txBody>
        </p:sp>
        <p:sp>
          <p:nvSpPr>
            <p:cNvPr id="4" name="Rectangle 3"/>
            <p:cNvSpPr/>
            <p:nvPr/>
          </p:nvSpPr>
          <p:spPr>
            <a:xfrm>
              <a:off x="274320" y="320040"/>
              <a:ext cx="11590020" cy="6195060"/>
            </a:xfrm>
            <a:prstGeom prst="rect">
              <a:avLst/>
            </a:prstGeom>
            <a:grpFill/>
            <a:ln w="952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7" name="ZoneTexte 6"/>
          <p:cNvSpPr txBox="1"/>
          <p:nvPr/>
        </p:nvSpPr>
        <p:spPr>
          <a:xfrm>
            <a:off x="248932" y="539568"/>
            <a:ext cx="11590337" cy="646331"/>
          </a:xfrm>
          <a:prstGeom prst="rect">
            <a:avLst/>
          </a:prstGeom>
          <a:noFill/>
        </p:spPr>
        <p:txBody>
          <a:bodyPr wrap="square">
            <a:spAutoFit/>
          </a:bodyPr>
          <a:lstStyle/>
          <a:p>
            <a:pPr algn="r" eaLnBrk="1" fontAlgn="auto" hangingPunct="1">
              <a:spcBef>
                <a:spcPts val="0"/>
              </a:spcBef>
              <a:spcAft>
                <a:spcPts val="0"/>
              </a:spcAft>
              <a:defRPr/>
            </a:pPr>
            <a:r>
              <a:rPr lang="fr-FR" sz="3600" dirty="0">
                <a:solidFill>
                  <a:schemeClr val="bg1">
                    <a:lumMod val="95000"/>
                  </a:schemeClr>
                </a:solidFill>
                <a:latin typeface="Eras Bold ITC" panose="020B0907030504020204" pitchFamily="34" charset="0"/>
              </a:rPr>
              <a:t>Focus – Principales réalisations 2021</a:t>
            </a:r>
          </a:p>
        </p:txBody>
      </p:sp>
      <p:sp>
        <p:nvSpPr>
          <p:cNvPr id="14" name="ZoneTexte 13">
            <a:extLst>
              <a:ext uri="{FF2B5EF4-FFF2-40B4-BE49-F238E27FC236}">
                <a16:creationId xmlns:a16="http://schemas.microsoft.com/office/drawing/2014/main" id="{0CD0DCF9-50B0-4CAB-9BA1-7AF4C2D9A6A5}"/>
              </a:ext>
            </a:extLst>
          </p:cNvPr>
          <p:cNvSpPr txBox="1"/>
          <p:nvPr/>
        </p:nvSpPr>
        <p:spPr>
          <a:xfrm>
            <a:off x="686792" y="1601610"/>
            <a:ext cx="11136906" cy="3854901"/>
          </a:xfrm>
          <a:prstGeom prst="rect">
            <a:avLst/>
          </a:prstGeom>
          <a:noFill/>
        </p:spPr>
        <p:txBody>
          <a:bodyPr wrap="square" rtlCol="0">
            <a:spAutoFit/>
          </a:bodyPr>
          <a:lstStyle/>
          <a:p>
            <a:pPr algn="just" defTabSz="457200"/>
            <a:r>
              <a:rPr lang="fr-FR" b="1" dirty="0">
                <a:solidFill>
                  <a:srgbClr val="4472C4"/>
                </a:solidFill>
                <a:latin typeface="Roboto" panose="02000000000000000000" pitchFamily="2" charset="0"/>
                <a:ea typeface="Roboto" panose="02000000000000000000" pitchFamily="2" charset="0"/>
              </a:rPr>
              <a:t>Poursuite et fin du PPI 2016-2020 (16,8 M€)</a:t>
            </a:r>
          </a:p>
          <a:p>
            <a:pPr algn="just" defTabSz="457200"/>
            <a:endParaRPr lang="fr-FR" b="1" dirty="0">
              <a:solidFill>
                <a:srgbClr val="4472C4"/>
              </a:solidFill>
              <a:latin typeface="Roboto" panose="02000000000000000000" pitchFamily="2" charset="0"/>
              <a:ea typeface="Roboto" panose="02000000000000000000" pitchFamily="2" charset="0"/>
            </a:endParaRPr>
          </a:p>
          <a:p>
            <a:pPr marL="285750" indent="-285750" algn="just" defTabSz="457200">
              <a:buFont typeface="Arial" panose="020B0604020202020204" pitchFamily="34" charset="0"/>
              <a:buChar char="•"/>
            </a:pPr>
            <a:r>
              <a:rPr lang="fr-FR" b="1" dirty="0">
                <a:latin typeface="Roboto" panose="02000000000000000000" pitchFamily="2" charset="0"/>
                <a:ea typeface="Roboto" panose="02000000000000000000" pitchFamily="2" charset="0"/>
              </a:rPr>
              <a:t>Amélioration du service rendu aux Avignonnais </a:t>
            </a:r>
            <a:r>
              <a:rPr lang="fr-FR" dirty="0">
                <a:effectLst/>
                <a:latin typeface="Arial" panose="020B0604020202020204" pitchFamily="34" charset="0"/>
                <a:ea typeface="Calibri" panose="020F0502020204030204" pitchFamily="34" charset="0"/>
              </a:rPr>
              <a:t>(3,2 M€ : travaux au poste de police de </a:t>
            </a:r>
            <a:r>
              <a:rPr lang="fr-FR" dirty="0" err="1">
                <a:effectLst/>
                <a:latin typeface="Arial" panose="020B0604020202020204" pitchFamily="34" charset="0"/>
                <a:ea typeface="Calibri" panose="020F0502020204030204" pitchFamily="34" charset="0"/>
              </a:rPr>
              <a:t>Saint-Chamand</a:t>
            </a:r>
            <a:r>
              <a:rPr lang="fr-FR" dirty="0">
                <a:effectLst/>
                <a:latin typeface="Arial" panose="020B0604020202020204" pitchFamily="34" charset="0"/>
                <a:ea typeface="Calibri" panose="020F0502020204030204" pitchFamily="34" charset="0"/>
              </a:rPr>
              <a:t> ; interventions dans les écoles </a:t>
            </a:r>
            <a:r>
              <a:rPr lang="fr-FR" dirty="0" err="1">
                <a:effectLst/>
                <a:latin typeface="Arial" panose="020B0604020202020204" pitchFamily="34" charset="0"/>
                <a:ea typeface="Calibri" panose="020F0502020204030204" pitchFamily="34" charset="0"/>
              </a:rPr>
              <a:t>Trillade</a:t>
            </a:r>
            <a:r>
              <a:rPr lang="fr-FR" dirty="0">
                <a:effectLst/>
                <a:latin typeface="Arial" panose="020B0604020202020204" pitchFamily="34" charset="0"/>
                <a:ea typeface="Calibri" panose="020F0502020204030204" pitchFamily="34" charset="0"/>
              </a:rPr>
              <a:t>, St </a:t>
            </a:r>
            <a:r>
              <a:rPr lang="fr-FR" dirty="0" err="1">
                <a:effectLst/>
                <a:latin typeface="Arial" panose="020B0604020202020204" pitchFamily="34" charset="0"/>
                <a:ea typeface="Calibri" panose="020F0502020204030204" pitchFamily="34" charset="0"/>
              </a:rPr>
              <a:t>Gabiel</a:t>
            </a:r>
            <a:r>
              <a:rPr lang="fr-FR" dirty="0">
                <a:effectLst/>
                <a:latin typeface="Arial" panose="020B0604020202020204" pitchFamily="34" charset="0"/>
                <a:ea typeface="Calibri" panose="020F0502020204030204" pitchFamily="34" charset="0"/>
              </a:rPr>
              <a:t>, </a:t>
            </a:r>
            <a:r>
              <a:rPr lang="fr-FR" dirty="0" err="1">
                <a:effectLst/>
                <a:latin typeface="Arial" panose="020B0604020202020204" pitchFamily="34" charset="0"/>
                <a:ea typeface="Calibri" panose="020F0502020204030204" pitchFamily="34" charset="0"/>
              </a:rPr>
              <a:t>Arrousaire</a:t>
            </a:r>
            <a:r>
              <a:rPr lang="fr-FR" dirty="0">
                <a:effectLst/>
                <a:latin typeface="Arial" panose="020B0604020202020204" pitchFamily="34" charset="0"/>
                <a:ea typeface="Calibri" panose="020F0502020204030204" pitchFamily="34" charset="0"/>
              </a:rPr>
              <a:t>, Rotondes) ;</a:t>
            </a:r>
            <a:endParaRPr lang="fr-FR" dirty="0">
              <a:latin typeface="Roboto" panose="02000000000000000000" pitchFamily="2" charset="0"/>
              <a:ea typeface="Roboto" panose="02000000000000000000" pitchFamily="2" charset="0"/>
            </a:endParaRPr>
          </a:p>
          <a:p>
            <a:pPr marL="285750" indent="-285750" algn="just" defTabSz="457200">
              <a:buFont typeface="Arial" panose="020B0604020202020204" pitchFamily="34" charset="0"/>
              <a:buChar char="•"/>
            </a:pPr>
            <a:r>
              <a:rPr lang="fr-FR" b="1" dirty="0">
                <a:latin typeface="Roboto" panose="02000000000000000000" pitchFamily="2" charset="0"/>
                <a:ea typeface="Roboto" panose="02000000000000000000" pitchFamily="2" charset="0"/>
              </a:rPr>
              <a:t>NPRU Rocade / St </a:t>
            </a:r>
            <a:r>
              <a:rPr lang="fr-FR" b="1" dirty="0" err="1">
                <a:latin typeface="Roboto" panose="02000000000000000000" pitchFamily="2" charset="0"/>
                <a:ea typeface="Roboto" panose="02000000000000000000" pitchFamily="2" charset="0"/>
              </a:rPr>
              <a:t>Chamand</a:t>
            </a:r>
            <a:r>
              <a:rPr lang="fr-FR" b="1" dirty="0">
                <a:latin typeface="Roboto" panose="02000000000000000000" pitchFamily="2" charset="0"/>
                <a:ea typeface="Roboto" panose="02000000000000000000" pitchFamily="2" charset="0"/>
              </a:rPr>
              <a:t> / Quartier Ouest </a:t>
            </a:r>
            <a:r>
              <a:rPr lang="fr-FR" dirty="0">
                <a:latin typeface="Roboto" panose="02000000000000000000" pitchFamily="2" charset="0"/>
                <a:ea typeface="Roboto" panose="02000000000000000000" pitchFamily="2" charset="0"/>
              </a:rPr>
              <a:t>(1,7 M€ : Contre Allée Nord, requalification Espace Barbière ; bibliothèque éphémère) ; </a:t>
            </a:r>
          </a:p>
          <a:p>
            <a:pPr marL="285750" indent="-285750" algn="just" defTabSz="457200">
              <a:buFont typeface="Arial" panose="020B0604020202020204" pitchFamily="34" charset="0"/>
              <a:buChar char="•"/>
            </a:pPr>
            <a:r>
              <a:rPr lang="fr-FR" b="1" dirty="0">
                <a:latin typeface="Roboto" panose="02000000000000000000" pitchFamily="2" charset="0"/>
                <a:ea typeface="Roboto" panose="02000000000000000000" pitchFamily="2" charset="0"/>
              </a:rPr>
              <a:t>Equipements sportifs structurants </a:t>
            </a:r>
            <a:r>
              <a:rPr lang="fr-FR" dirty="0">
                <a:latin typeface="Roboto" panose="02000000000000000000" pitchFamily="2" charset="0"/>
                <a:ea typeface="Roboto" panose="02000000000000000000" pitchFamily="2" charset="0"/>
              </a:rPr>
              <a:t>(1,5 M€ : Gymnase de la Barbière ; Parc des sports; Gymnase Philippe de Girard) ;</a:t>
            </a:r>
          </a:p>
          <a:p>
            <a:pPr marL="285750" indent="-285750" defTabSz="457200">
              <a:buFont typeface="Arial" panose="020B0604020202020204" pitchFamily="34" charset="0"/>
              <a:buChar char="•"/>
            </a:pPr>
            <a:r>
              <a:rPr lang="fr-FR" b="1" dirty="0">
                <a:latin typeface="Roboto" panose="02000000000000000000" pitchFamily="2" charset="0"/>
                <a:ea typeface="Roboto" panose="02000000000000000000" pitchFamily="2" charset="0"/>
              </a:rPr>
              <a:t>Aménagements de voieries </a:t>
            </a:r>
            <a:r>
              <a:rPr lang="fr-FR" dirty="0">
                <a:latin typeface="Roboto" panose="02000000000000000000" pitchFamily="2" charset="0"/>
                <a:ea typeface="Roboto" panose="02000000000000000000" pitchFamily="2" charset="0"/>
              </a:rPr>
              <a:t>(1,7 M€ : rue Bonaparte, 											     rue </a:t>
            </a:r>
            <a:r>
              <a:rPr lang="fr-FR" dirty="0" err="1">
                <a:latin typeface="Roboto" panose="02000000000000000000" pitchFamily="2" charset="0"/>
                <a:ea typeface="Roboto" panose="02000000000000000000" pitchFamily="2" charset="0"/>
              </a:rPr>
              <a:t>Massillargues</a:t>
            </a:r>
            <a:r>
              <a:rPr lang="fr-FR" dirty="0">
                <a:latin typeface="Roboto" panose="02000000000000000000" pitchFamily="2" charset="0"/>
                <a:ea typeface="Roboto" panose="02000000000000000000" pitchFamily="2" charset="0"/>
              </a:rPr>
              <a:t> ; travaux de        														          l’avenue Moulin Notre-Dame ; </a:t>
            </a:r>
            <a:r>
              <a:rPr lang="fr-FR" dirty="0" err="1">
                <a:latin typeface="Roboto" panose="02000000000000000000" pitchFamily="2" charset="0"/>
                <a:ea typeface="Roboto" panose="02000000000000000000" pitchFamily="2" charset="0"/>
              </a:rPr>
              <a:t>Réalpanier</a:t>
            </a:r>
            <a:r>
              <a:rPr lang="fr-FR" dirty="0">
                <a:latin typeface="Roboto" panose="02000000000000000000" pitchFamily="2" charset="0"/>
                <a:ea typeface="Roboto" panose="02000000000000000000" pitchFamily="2" charset="0"/>
              </a:rPr>
              <a:t>) ; </a:t>
            </a:r>
          </a:p>
          <a:p>
            <a:pPr marL="285750" indent="-285750" defTabSz="457200">
              <a:buFont typeface="Arial" panose="020B0604020202020204" pitchFamily="34" charset="0"/>
              <a:buChar char="•"/>
            </a:pPr>
            <a:r>
              <a:rPr lang="fr-FR" b="1" dirty="0">
                <a:latin typeface="Roboto" panose="02000000000000000000" pitchFamily="2" charset="0"/>
                <a:ea typeface="Roboto" panose="02000000000000000000" pitchFamily="2" charset="0"/>
              </a:rPr>
              <a:t>Aménagement du Parc de la Fabrica, Voie Verte												         de l’</a:t>
            </a:r>
            <a:r>
              <a:rPr lang="fr-FR" b="1" dirty="0" err="1">
                <a:latin typeface="Roboto" panose="02000000000000000000" pitchFamily="2" charset="0"/>
                <a:ea typeface="Roboto" panose="02000000000000000000" pitchFamily="2" charset="0"/>
              </a:rPr>
              <a:t>Oulle</a:t>
            </a:r>
            <a:r>
              <a:rPr lang="fr-FR" b="1" dirty="0">
                <a:latin typeface="Roboto" panose="02000000000000000000" pitchFamily="2" charset="0"/>
                <a:ea typeface="Roboto" panose="02000000000000000000" pitchFamily="2" charset="0"/>
              </a:rPr>
              <a:t>, voies cyclables </a:t>
            </a:r>
            <a:r>
              <a:rPr lang="fr-FR" dirty="0">
                <a:latin typeface="Roboto" panose="02000000000000000000" pitchFamily="2" charset="0"/>
                <a:ea typeface="Roboto" panose="02000000000000000000" pitchFamily="2" charset="0"/>
              </a:rPr>
              <a:t>(1,6 M€).</a:t>
            </a:r>
            <a:endParaRPr lang="fr-FR" b="1" dirty="0">
              <a:solidFill>
                <a:srgbClr val="4472C4"/>
              </a:solidFill>
              <a:latin typeface="Roboto" panose="02000000000000000000" pitchFamily="2" charset="0"/>
              <a:ea typeface="Roboto" panose="02000000000000000000" pitchFamily="2" charset="0"/>
            </a:endParaRPr>
          </a:p>
          <a:p>
            <a:pPr algn="just" defTabSz="457200"/>
            <a:endParaRPr lang="fr-FR" sz="1050" b="1" dirty="0">
              <a:solidFill>
                <a:prstClr val="black"/>
              </a:solidFill>
              <a:latin typeface="Roboto" panose="02000000000000000000" pitchFamily="2" charset="0"/>
              <a:ea typeface="Roboto" panose="02000000000000000000" pitchFamily="2" charset="0"/>
              <a:cs typeface="Arial" panose="020B0604020202020204" pitchFamily="34" charset="0"/>
            </a:endParaRPr>
          </a:p>
        </p:txBody>
      </p:sp>
      <p:sp>
        <p:nvSpPr>
          <p:cNvPr id="15" name="Rectangle 14">
            <a:extLst>
              <a:ext uri="{FF2B5EF4-FFF2-40B4-BE49-F238E27FC236}">
                <a16:creationId xmlns:a16="http://schemas.microsoft.com/office/drawing/2014/main" id="{0A628B77-50D1-4696-AEDF-1232DC990837}"/>
              </a:ext>
            </a:extLst>
          </p:cNvPr>
          <p:cNvSpPr/>
          <p:nvPr/>
        </p:nvSpPr>
        <p:spPr>
          <a:xfrm>
            <a:off x="5006905" y="5316277"/>
            <a:ext cx="1800493" cy="95410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BUDGET </a:t>
            </a:r>
          </a:p>
          <a:p>
            <a:pPr marL="0" marR="0" lvl="0" indent="0" defTabSz="4572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2021</a:t>
            </a:r>
            <a:endParaRPr kumimoji="0" lang="fr-FR" sz="2800" b="1" i="0" u="none" strike="noStrike" kern="0" cap="none" spc="0" normalizeH="0" baseline="0" noProof="0" dirty="0">
              <a:ln>
                <a:noFill/>
              </a:ln>
              <a:solidFill>
                <a:prstClr val="white"/>
              </a:solidFill>
              <a:effectLst/>
              <a:uLnTx/>
              <a:uFillTx/>
            </a:endParaRPr>
          </a:p>
        </p:txBody>
      </p:sp>
      <p:sp>
        <p:nvSpPr>
          <p:cNvPr id="17" name="ZoneTexte 16">
            <a:extLst>
              <a:ext uri="{FF2B5EF4-FFF2-40B4-BE49-F238E27FC236}">
                <a16:creationId xmlns:a16="http://schemas.microsoft.com/office/drawing/2014/main" id="{36915734-4D35-4EC9-AC48-D7A731735095}"/>
              </a:ext>
            </a:extLst>
          </p:cNvPr>
          <p:cNvSpPr txBox="1"/>
          <p:nvPr/>
        </p:nvSpPr>
        <p:spPr>
          <a:xfrm>
            <a:off x="1415479" y="6141818"/>
            <a:ext cx="5368683" cy="369332"/>
          </a:xfrm>
          <a:prstGeom prst="rect">
            <a:avLst/>
          </a:prstGeom>
          <a:noFill/>
        </p:spPr>
        <p:txBody>
          <a:bodyPr wrap="square" rtlCol="0">
            <a:spAutoFit/>
          </a:bodyPr>
          <a:lstStyle/>
          <a:p>
            <a:pPr algn="r" defTabSz="457200"/>
            <a:r>
              <a:rPr lang="fr-FR" b="1" dirty="0">
                <a:solidFill>
                  <a:srgbClr val="000000"/>
                </a:solidFill>
                <a:latin typeface="Roboto" panose="02000000000000000000" pitchFamily="2" charset="0"/>
                <a:ea typeface="Roboto" panose="02000000000000000000" pitchFamily="2" charset="0"/>
                <a:cs typeface="Arial" panose="020B0604020202020204" pitchFamily="34" charset="0"/>
              </a:rPr>
              <a:t>Rénovation du gymnase Philippe de Girard</a:t>
            </a:r>
          </a:p>
        </p:txBody>
      </p:sp>
      <p:sp>
        <p:nvSpPr>
          <p:cNvPr id="12" name="Flèche : droite 11">
            <a:extLst>
              <a:ext uri="{FF2B5EF4-FFF2-40B4-BE49-F238E27FC236}">
                <a16:creationId xmlns:a16="http://schemas.microsoft.com/office/drawing/2014/main" id="{7A7CE0AE-1541-4068-A1E1-68F076838D2E}"/>
              </a:ext>
            </a:extLst>
          </p:cNvPr>
          <p:cNvSpPr/>
          <p:nvPr/>
        </p:nvSpPr>
        <p:spPr>
          <a:xfrm>
            <a:off x="306872" y="1641632"/>
            <a:ext cx="379920" cy="288032"/>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5">
                  <a:lumMod val="75000"/>
                </a:schemeClr>
              </a:solidFill>
            </a:endParaRPr>
          </a:p>
        </p:txBody>
      </p:sp>
      <p:sp>
        <p:nvSpPr>
          <p:cNvPr id="6" name="Espace réservé du numéro de diapositive 5">
            <a:extLst>
              <a:ext uri="{FF2B5EF4-FFF2-40B4-BE49-F238E27FC236}">
                <a16:creationId xmlns:a16="http://schemas.microsoft.com/office/drawing/2014/main" id="{DB2CD245-40F5-47AA-8FA2-D21F43362F23}"/>
              </a:ext>
            </a:extLst>
          </p:cNvPr>
          <p:cNvSpPr>
            <a:spLocks noGrp="1"/>
          </p:cNvSpPr>
          <p:nvPr>
            <p:ph type="sldNum" sz="quarter" idx="12"/>
          </p:nvPr>
        </p:nvSpPr>
        <p:spPr/>
        <p:txBody>
          <a:bodyPr/>
          <a:lstStyle/>
          <a:p>
            <a:fld id="{F3B05F35-43CF-4E20-ABA0-F645217E3068}" type="slidenum">
              <a:rPr lang="fr-FR" smtClean="0"/>
              <a:pPr/>
              <a:t>8</a:t>
            </a:fld>
            <a:endParaRPr lang="fr-FR"/>
          </a:p>
        </p:txBody>
      </p:sp>
      <p:pic>
        <p:nvPicPr>
          <p:cNvPr id="9" name="Image 8">
            <a:extLst>
              <a:ext uri="{FF2B5EF4-FFF2-40B4-BE49-F238E27FC236}">
                <a16:creationId xmlns:a16="http://schemas.microsoft.com/office/drawing/2014/main" id="{502420DD-25F8-4CC1-93D5-1B0530D1F492}"/>
              </a:ext>
            </a:extLst>
          </p:cNvPr>
          <p:cNvPicPr>
            <a:picLocks noChangeAspect="1"/>
          </p:cNvPicPr>
          <p:nvPr/>
        </p:nvPicPr>
        <p:blipFill>
          <a:blip r:embed="rId3"/>
          <a:stretch>
            <a:fillRect/>
          </a:stretch>
        </p:blipFill>
        <p:spPr>
          <a:xfrm>
            <a:off x="6888088" y="3647386"/>
            <a:ext cx="4815879" cy="2863764"/>
          </a:xfrm>
          <a:prstGeom prst="rect">
            <a:avLst/>
          </a:prstGeom>
        </p:spPr>
      </p:pic>
    </p:spTree>
    <p:extLst>
      <p:ext uri="{BB962C8B-B14F-4D97-AF65-F5344CB8AC3E}">
        <p14:creationId xmlns:p14="http://schemas.microsoft.com/office/powerpoint/2010/main" val="198948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3363" y="260648"/>
            <a:ext cx="11590337" cy="1127125"/>
          </a:xfrm>
          <a:prstGeom prst="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nvGrpSpPr>
          <p:cNvPr id="11" name="Groupe 10"/>
          <p:cNvGrpSpPr/>
          <p:nvPr/>
        </p:nvGrpSpPr>
        <p:grpSpPr>
          <a:xfrm>
            <a:off x="195943" y="284314"/>
            <a:ext cx="11668397" cy="6345086"/>
            <a:chOff x="274320" y="320040"/>
            <a:chExt cx="11590020" cy="6195060"/>
          </a:xfrm>
          <a:noFill/>
        </p:grpSpPr>
        <p:sp>
          <p:nvSpPr>
            <p:cNvPr id="2" name="Rectangle 1"/>
            <p:cNvSpPr/>
            <p:nvPr/>
          </p:nvSpPr>
          <p:spPr>
            <a:xfrm>
              <a:off x="274320" y="320040"/>
              <a:ext cx="11590020" cy="6195060"/>
            </a:xfrm>
            <a:prstGeom prst="rect">
              <a:avLst/>
            </a:prstGeom>
            <a:grp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3600" dirty="0">
                <a:solidFill>
                  <a:srgbClr val="57637D"/>
                </a:solidFill>
                <a:latin typeface="Eras Bold ITC" panose="020B0907030504020204" pitchFamily="34" charset="0"/>
              </a:endParaRPr>
            </a:p>
            <a:p>
              <a:pPr algn="ctr" eaLnBrk="1" fontAlgn="auto" hangingPunct="1">
                <a:spcBef>
                  <a:spcPts val="0"/>
                </a:spcBef>
                <a:spcAft>
                  <a:spcPts val="0"/>
                </a:spcAft>
                <a:defRPr/>
              </a:pPr>
              <a:endParaRPr lang="fr-FR" sz="2400" dirty="0">
                <a:solidFill>
                  <a:srgbClr val="57637D"/>
                </a:solidFill>
                <a:latin typeface="Eras Bold ITC" panose="020B0907030504020204" pitchFamily="34" charset="0"/>
              </a:endParaRPr>
            </a:p>
          </p:txBody>
        </p:sp>
        <p:sp>
          <p:nvSpPr>
            <p:cNvPr id="4" name="Rectangle 3"/>
            <p:cNvSpPr/>
            <p:nvPr/>
          </p:nvSpPr>
          <p:spPr>
            <a:xfrm>
              <a:off x="274320" y="320040"/>
              <a:ext cx="11590020" cy="6195060"/>
            </a:xfrm>
            <a:prstGeom prst="rect">
              <a:avLst/>
            </a:prstGeom>
            <a:grpFill/>
            <a:ln w="9525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14" name="ZoneTexte 13">
            <a:extLst>
              <a:ext uri="{FF2B5EF4-FFF2-40B4-BE49-F238E27FC236}">
                <a16:creationId xmlns:a16="http://schemas.microsoft.com/office/drawing/2014/main" id="{0CD0DCF9-50B0-4CAB-9BA1-7AF4C2D9A6A5}"/>
              </a:ext>
            </a:extLst>
          </p:cNvPr>
          <p:cNvSpPr txBox="1"/>
          <p:nvPr/>
        </p:nvSpPr>
        <p:spPr>
          <a:xfrm>
            <a:off x="686792" y="1601610"/>
            <a:ext cx="11136906" cy="530915"/>
          </a:xfrm>
          <a:prstGeom prst="rect">
            <a:avLst/>
          </a:prstGeom>
          <a:noFill/>
        </p:spPr>
        <p:txBody>
          <a:bodyPr wrap="square" rtlCol="0">
            <a:spAutoFit/>
          </a:bodyPr>
          <a:lstStyle/>
          <a:p>
            <a:pPr algn="just" defTabSz="457200"/>
            <a:r>
              <a:rPr lang="fr-FR" b="1" dirty="0">
                <a:solidFill>
                  <a:srgbClr val="4472C4"/>
                </a:solidFill>
                <a:latin typeface="Roboto" panose="02000000000000000000" pitchFamily="2" charset="0"/>
                <a:ea typeface="Roboto" panose="02000000000000000000" pitchFamily="2" charset="0"/>
              </a:rPr>
              <a:t>Première année d’exécution du PPI 2021-2026 (13,7 M€)</a:t>
            </a:r>
          </a:p>
          <a:p>
            <a:pPr algn="just" defTabSz="457200"/>
            <a:endParaRPr lang="fr-FR" sz="1050" b="1" dirty="0">
              <a:solidFill>
                <a:prstClr val="black"/>
              </a:solidFill>
              <a:latin typeface="Roboto" panose="02000000000000000000" pitchFamily="2" charset="0"/>
              <a:ea typeface="Roboto" panose="02000000000000000000" pitchFamily="2" charset="0"/>
              <a:cs typeface="Arial" panose="020B0604020202020204" pitchFamily="34" charset="0"/>
            </a:endParaRPr>
          </a:p>
        </p:txBody>
      </p:sp>
      <p:sp>
        <p:nvSpPr>
          <p:cNvPr id="15" name="Rectangle 14">
            <a:extLst>
              <a:ext uri="{FF2B5EF4-FFF2-40B4-BE49-F238E27FC236}">
                <a16:creationId xmlns:a16="http://schemas.microsoft.com/office/drawing/2014/main" id="{0A628B77-50D1-4696-AEDF-1232DC990837}"/>
              </a:ext>
            </a:extLst>
          </p:cNvPr>
          <p:cNvSpPr/>
          <p:nvPr/>
        </p:nvSpPr>
        <p:spPr>
          <a:xfrm>
            <a:off x="5006905" y="5316277"/>
            <a:ext cx="1800493" cy="95410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BUDGET </a:t>
            </a:r>
          </a:p>
          <a:p>
            <a:pPr marL="0" marR="0" lvl="0" indent="0" defTabSz="4572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2021</a:t>
            </a:r>
            <a:endParaRPr kumimoji="0" lang="fr-FR" sz="2800" b="1" i="0" u="none" strike="noStrike" kern="0" cap="none" spc="0" normalizeH="0" baseline="0" noProof="0" dirty="0">
              <a:ln>
                <a:noFill/>
              </a:ln>
              <a:solidFill>
                <a:prstClr val="white"/>
              </a:solidFill>
              <a:effectLst/>
              <a:uLnTx/>
              <a:uFillTx/>
            </a:endParaRPr>
          </a:p>
        </p:txBody>
      </p:sp>
      <p:sp>
        <p:nvSpPr>
          <p:cNvPr id="17" name="ZoneTexte 16">
            <a:extLst>
              <a:ext uri="{FF2B5EF4-FFF2-40B4-BE49-F238E27FC236}">
                <a16:creationId xmlns:a16="http://schemas.microsoft.com/office/drawing/2014/main" id="{36915734-4D35-4EC9-AC48-D7A731735095}"/>
              </a:ext>
            </a:extLst>
          </p:cNvPr>
          <p:cNvSpPr txBox="1"/>
          <p:nvPr/>
        </p:nvSpPr>
        <p:spPr>
          <a:xfrm>
            <a:off x="239118" y="5668778"/>
            <a:ext cx="6141115" cy="923330"/>
          </a:xfrm>
          <a:prstGeom prst="rect">
            <a:avLst/>
          </a:prstGeom>
          <a:noFill/>
        </p:spPr>
        <p:txBody>
          <a:bodyPr wrap="square" rtlCol="0">
            <a:spAutoFit/>
          </a:bodyPr>
          <a:lstStyle/>
          <a:p>
            <a:pPr algn="ctr" defTabSz="457200"/>
            <a:r>
              <a:rPr lang="fr-FR" b="1" dirty="0">
                <a:solidFill>
                  <a:srgbClr val="000000"/>
                </a:solidFill>
                <a:latin typeface="Roboto" panose="02000000000000000000" pitchFamily="2" charset="0"/>
                <a:ea typeface="Roboto" panose="02000000000000000000" pitchFamily="2" charset="0"/>
                <a:cs typeface="Arial" panose="020B0604020202020204" pitchFamily="34" charset="0"/>
              </a:rPr>
              <a:t>Début des travaux de réhabilitation </a:t>
            </a:r>
          </a:p>
          <a:p>
            <a:pPr algn="ctr" defTabSz="457200"/>
            <a:r>
              <a:rPr lang="fr-FR" b="1" dirty="0">
                <a:solidFill>
                  <a:srgbClr val="000000"/>
                </a:solidFill>
                <a:latin typeface="Roboto" panose="02000000000000000000" pitchFamily="2" charset="0"/>
                <a:ea typeface="Roboto" panose="02000000000000000000" pitchFamily="2" charset="0"/>
                <a:cs typeface="Arial" panose="020B0604020202020204" pitchFamily="34" charset="0"/>
              </a:rPr>
              <a:t>de la médiathèque Jean-Louis Barrault </a:t>
            </a:r>
          </a:p>
          <a:p>
            <a:pPr algn="ctr" defTabSz="457200"/>
            <a:r>
              <a:rPr lang="fr-FR" dirty="0">
                <a:solidFill>
                  <a:srgbClr val="000000"/>
                </a:solidFill>
                <a:latin typeface="Roboto" panose="02000000000000000000" pitchFamily="2" charset="0"/>
                <a:ea typeface="Roboto" panose="02000000000000000000" pitchFamily="2" charset="0"/>
                <a:cs typeface="Arial" panose="020B0604020202020204" pitchFamily="34" charset="0"/>
              </a:rPr>
              <a:t>(210 k€ en 2021 ; coût prévisionnel de l’opération : 8,5 M€)</a:t>
            </a:r>
          </a:p>
        </p:txBody>
      </p:sp>
      <p:sp>
        <p:nvSpPr>
          <p:cNvPr id="12" name="Flèche : droite 11">
            <a:extLst>
              <a:ext uri="{FF2B5EF4-FFF2-40B4-BE49-F238E27FC236}">
                <a16:creationId xmlns:a16="http://schemas.microsoft.com/office/drawing/2014/main" id="{7A7CE0AE-1541-4068-A1E1-68F076838D2E}"/>
              </a:ext>
            </a:extLst>
          </p:cNvPr>
          <p:cNvSpPr/>
          <p:nvPr/>
        </p:nvSpPr>
        <p:spPr>
          <a:xfrm>
            <a:off x="306872" y="1641632"/>
            <a:ext cx="379920" cy="288032"/>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5">
                  <a:lumMod val="75000"/>
                </a:schemeClr>
              </a:solidFill>
            </a:endParaRPr>
          </a:p>
        </p:txBody>
      </p:sp>
      <p:pic>
        <p:nvPicPr>
          <p:cNvPr id="13" name="Image 12">
            <a:extLst>
              <a:ext uri="{FF2B5EF4-FFF2-40B4-BE49-F238E27FC236}">
                <a16:creationId xmlns:a16="http://schemas.microsoft.com/office/drawing/2014/main" id="{9EB8BD3A-53A6-4AC8-AE7E-2B4162B75CD7}"/>
              </a:ext>
            </a:extLst>
          </p:cNvPr>
          <p:cNvPicPr>
            <a:picLocks noChangeAspect="1"/>
          </p:cNvPicPr>
          <p:nvPr/>
        </p:nvPicPr>
        <p:blipFill>
          <a:blip r:embed="rId3"/>
          <a:stretch>
            <a:fillRect/>
          </a:stretch>
        </p:blipFill>
        <p:spPr>
          <a:xfrm>
            <a:off x="469157" y="2372350"/>
            <a:ext cx="5649169" cy="3259136"/>
          </a:xfrm>
          <a:prstGeom prst="rect">
            <a:avLst/>
          </a:prstGeom>
        </p:spPr>
      </p:pic>
      <p:sp>
        <p:nvSpPr>
          <p:cNvPr id="18" name="ZoneTexte 17">
            <a:extLst>
              <a:ext uri="{FF2B5EF4-FFF2-40B4-BE49-F238E27FC236}">
                <a16:creationId xmlns:a16="http://schemas.microsoft.com/office/drawing/2014/main" id="{6A253F76-D41C-4A1B-AE75-5575E713A776}"/>
              </a:ext>
            </a:extLst>
          </p:cNvPr>
          <p:cNvSpPr txBox="1"/>
          <p:nvPr/>
        </p:nvSpPr>
        <p:spPr>
          <a:xfrm>
            <a:off x="248932" y="539568"/>
            <a:ext cx="11590337" cy="646331"/>
          </a:xfrm>
          <a:prstGeom prst="rect">
            <a:avLst/>
          </a:prstGeom>
          <a:noFill/>
        </p:spPr>
        <p:txBody>
          <a:bodyPr wrap="square">
            <a:spAutoFit/>
          </a:bodyPr>
          <a:lstStyle/>
          <a:p>
            <a:pPr algn="r" eaLnBrk="1" fontAlgn="auto" hangingPunct="1">
              <a:spcBef>
                <a:spcPts val="0"/>
              </a:spcBef>
              <a:spcAft>
                <a:spcPts val="0"/>
              </a:spcAft>
              <a:defRPr/>
            </a:pPr>
            <a:r>
              <a:rPr lang="fr-FR" sz="3600" dirty="0">
                <a:solidFill>
                  <a:schemeClr val="bg1">
                    <a:lumMod val="95000"/>
                  </a:schemeClr>
                </a:solidFill>
                <a:latin typeface="Eras Bold ITC" panose="020B0907030504020204" pitchFamily="34" charset="0"/>
              </a:rPr>
              <a:t>Focus – Principales réalisations 2021</a:t>
            </a:r>
          </a:p>
        </p:txBody>
      </p:sp>
      <p:graphicFrame>
        <p:nvGraphicFramePr>
          <p:cNvPr id="19" name="Graphique 18">
            <a:extLst>
              <a:ext uri="{FF2B5EF4-FFF2-40B4-BE49-F238E27FC236}">
                <a16:creationId xmlns:a16="http://schemas.microsoft.com/office/drawing/2014/main" id="{674CC052-A778-45FE-BB53-E73A40BDEA96}"/>
              </a:ext>
            </a:extLst>
          </p:cNvPr>
          <p:cNvGraphicFramePr>
            <a:graphicFrameLocks/>
          </p:cNvGraphicFramePr>
          <p:nvPr>
            <p:extLst>
              <p:ext uri="{D42A27DB-BD31-4B8C-83A1-F6EECF244321}">
                <p14:modId xmlns:p14="http://schemas.microsoft.com/office/powerpoint/2010/main" val="4032980281"/>
              </p:ext>
            </p:extLst>
          </p:nvPr>
        </p:nvGraphicFramePr>
        <p:xfrm>
          <a:off x="6610273" y="1929664"/>
          <a:ext cx="5228995" cy="4243865"/>
        </p:xfrm>
        <a:graphic>
          <a:graphicData uri="http://schemas.openxmlformats.org/drawingml/2006/chart">
            <c:chart xmlns:c="http://schemas.openxmlformats.org/drawingml/2006/chart" xmlns:r="http://schemas.openxmlformats.org/officeDocument/2006/relationships" r:id="rId4"/>
          </a:graphicData>
        </a:graphic>
      </p:graphicFrame>
      <p:sp>
        <p:nvSpPr>
          <p:cNvPr id="16" name="Espace réservé du numéro de diapositive 15">
            <a:extLst>
              <a:ext uri="{FF2B5EF4-FFF2-40B4-BE49-F238E27FC236}">
                <a16:creationId xmlns:a16="http://schemas.microsoft.com/office/drawing/2014/main" id="{1DB89252-0D30-4460-ABD1-6C5E7B2F128B}"/>
              </a:ext>
            </a:extLst>
          </p:cNvPr>
          <p:cNvSpPr>
            <a:spLocks noGrp="1"/>
          </p:cNvSpPr>
          <p:nvPr>
            <p:ph type="sldNum" sz="quarter" idx="12"/>
          </p:nvPr>
        </p:nvSpPr>
        <p:spPr/>
        <p:txBody>
          <a:bodyPr/>
          <a:lstStyle/>
          <a:p>
            <a:fld id="{F3B05F35-43CF-4E20-ABA0-F645217E3068}" type="slidenum">
              <a:rPr lang="fr-FR" smtClean="0"/>
              <a:pPr/>
              <a:t>9</a:t>
            </a:fld>
            <a:endParaRPr lang="fr-FR"/>
          </a:p>
        </p:txBody>
      </p:sp>
    </p:spTree>
    <p:extLst>
      <p:ext uri="{BB962C8B-B14F-4D97-AF65-F5344CB8AC3E}">
        <p14:creationId xmlns:p14="http://schemas.microsoft.com/office/powerpoint/2010/main" val="315906657"/>
      </p:ext>
    </p:extLst>
  </p:cSld>
  <p:clrMapOvr>
    <a:masterClrMapping/>
  </p:clrMapOvr>
</p:sld>
</file>

<file path=ppt/theme/theme1.xml><?xml version="1.0" encoding="utf-8"?>
<a:theme xmlns:a="http://schemas.openxmlformats.org/drawingml/2006/main" name="Office Theme">
  <a:themeElements>
    <a:clrScheme name="Personnalisé 3">
      <a:dk1>
        <a:sysClr val="windowText" lastClr="000000"/>
      </a:dk1>
      <a:lt1>
        <a:sysClr val="window" lastClr="FFFFFF"/>
      </a:lt1>
      <a:dk2>
        <a:srgbClr val="696464"/>
      </a:dk2>
      <a:lt2>
        <a:srgbClr val="E9E5DC"/>
      </a:lt2>
      <a:accent1>
        <a:srgbClr val="E6790C"/>
      </a:accent1>
      <a:accent2>
        <a:srgbClr val="9B2D1F"/>
      </a:accent2>
      <a:accent3>
        <a:srgbClr val="A28E6A"/>
      </a:accent3>
      <a:accent4>
        <a:srgbClr val="956251"/>
      </a:accent4>
      <a:accent5>
        <a:srgbClr val="455A7B"/>
      </a:accent5>
      <a:accent6>
        <a:srgbClr val="855D5D"/>
      </a:accent6>
      <a:hlink>
        <a:srgbClr val="CC9900"/>
      </a:hlink>
      <a:folHlink>
        <a:srgbClr val="96A9A9"/>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006168F2B35C4CA1732EF4C6B74EAB" ma:contentTypeVersion="5" ma:contentTypeDescription="Crée un document." ma:contentTypeScope="" ma:versionID="68497ae3f4220af5de121367dd4457a4">
  <xsd:schema xmlns:xsd="http://www.w3.org/2001/XMLSchema" xmlns:xs="http://www.w3.org/2001/XMLSchema" xmlns:p="http://schemas.microsoft.com/office/2006/metadata/properties" xmlns:ns3="afed269c-58b5-47ba-8c0b-7ba916c729d5" xmlns:ns4="ac69bdbc-27c5-44b4-b909-f06332b7df5f" targetNamespace="http://schemas.microsoft.com/office/2006/metadata/properties" ma:root="true" ma:fieldsID="a74dee9f23b9434dfeebf150000cb483" ns3:_="" ns4:_="">
    <xsd:import namespace="afed269c-58b5-47ba-8c0b-7ba916c729d5"/>
    <xsd:import namespace="ac69bdbc-27c5-44b4-b909-f06332b7df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d269c-58b5-47ba-8c0b-7ba916c729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69bdbc-27c5-44b4-b909-f06332b7df5f"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CF1B30-BA85-460C-A678-5429689BD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ed269c-58b5-47ba-8c0b-7ba916c729d5"/>
    <ds:schemaRef ds:uri="ac69bdbc-27c5-44b4-b909-f06332b7d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541E4E-22C7-414C-B4A3-FB2A3B5573C3}">
  <ds:schemaRefs>
    <ds:schemaRef ds:uri="http://schemas.microsoft.com/sharepoint/v3/contenttype/forms"/>
  </ds:schemaRefs>
</ds:datastoreItem>
</file>

<file path=customXml/itemProps3.xml><?xml version="1.0" encoding="utf-8"?>
<ds:datastoreItem xmlns:ds="http://schemas.openxmlformats.org/officeDocument/2006/customXml" ds:itemID="{7B7B55FD-2DA3-4C94-96BC-3FD8C732C226}">
  <ds:schemaRefs>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ac69bdbc-27c5-44b4-b909-f06332b7df5f"/>
    <ds:schemaRef ds:uri="afed269c-58b5-47ba-8c0b-7ba916c729d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30851</TotalTime>
  <Words>1674</Words>
  <Application>Microsoft Office PowerPoint</Application>
  <PresentationFormat>Grand écran</PresentationFormat>
  <Paragraphs>195</Paragraphs>
  <Slides>15</Slides>
  <Notes>15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Calibri</vt:lpstr>
      <vt:lpstr>Calibri Light</vt:lpstr>
      <vt:lpstr>Courier New</vt:lpstr>
      <vt:lpstr>Eras Bold ITC</vt:lpstr>
      <vt:lpstr>Roboto</vt:lpstr>
      <vt:lpstr>Segoe Script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Mairie d'Avignon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Compte Administratif 2014</dc:title>
  <dc:creator>84001312</dc:creator>
  <cp:lastModifiedBy>JACOB-POINSARD Charles</cp:lastModifiedBy>
  <cp:revision>1651</cp:revision>
  <cp:lastPrinted>2022-04-21T10:08:08Z</cp:lastPrinted>
  <dcterms:created xsi:type="dcterms:W3CDTF">2015-06-19T08:22:56Z</dcterms:created>
  <dcterms:modified xsi:type="dcterms:W3CDTF">2022-06-27T09:08:13Z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0x01010066006168F2B35C4CA1732EF4C6B74EAB</vt:lpwstr>
  </property>
</Properties>
</file>